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1"/>
  </p:sldMasterIdLst>
  <p:sldIdLst>
    <p:sldId id="275" r:id="rId2"/>
    <p:sldId id="258" r:id="rId3"/>
    <p:sldId id="256" r:id="rId4"/>
    <p:sldId id="259" r:id="rId5"/>
    <p:sldId id="260" r:id="rId6"/>
    <p:sldId id="264" r:id="rId7"/>
    <p:sldId id="274" r:id="rId8"/>
    <p:sldId id="266" r:id="rId9"/>
    <p:sldId id="262" r:id="rId10"/>
    <p:sldId id="267" r:id="rId11"/>
    <p:sldId id="263" r:id="rId12"/>
    <p:sldId id="272" r:id="rId13"/>
    <p:sldId id="265" r:id="rId14"/>
    <p:sldId id="268" r:id="rId15"/>
    <p:sldId id="269" r:id="rId16"/>
    <p:sldId id="270" r:id="rId17"/>
    <p:sldId id="271" r:id="rId18"/>
    <p:sldId id="273"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08"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242174B1-9792-9F4B-9584-392872B84C8B}" type="datetimeFigureOut">
              <a:rPr lang="en-US" smtClean="0"/>
              <a:pPr/>
              <a:t>3/17/2018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41EE6E2-5746-FD4E-B25E-70B3BD3C582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2174B1-9792-9F4B-9584-392872B84C8B}"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2174B1-9792-9F4B-9584-392872B84C8B}"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2174B1-9792-9F4B-9584-392872B84C8B}"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2174B1-9792-9F4B-9584-392872B84C8B}" type="datetimeFigureOut">
              <a:rPr lang="en-US" smtClean="0"/>
              <a:pPr/>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E6E2-5746-FD4E-B25E-70B3BD3C582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2174B1-9792-9F4B-9584-392872B84C8B}" type="datetimeFigureOut">
              <a:rPr lang="en-US" smtClean="0"/>
              <a:pPr/>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2174B1-9792-9F4B-9584-392872B84C8B}" type="datetimeFigureOut">
              <a:rPr lang="en-US" smtClean="0"/>
              <a:pPr/>
              <a:t>3/17/2018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2174B1-9792-9F4B-9584-392872B84C8B}" type="datetimeFigureOut">
              <a:rPr lang="en-US" smtClean="0"/>
              <a:pPr/>
              <a:t>3/17/2018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42174B1-9792-9F4B-9584-392872B84C8B}" type="datetimeFigureOut">
              <a:rPr lang="en-US" smtClean="0"/>
              <a:pPr/>
              <a:t>3/17/2018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EE6E2-5746-FD4E-B25E-70B3BD3C582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2174B1-9792-9F4B-9584-392872B84C8B}" type="datetimeFigureOut">
              <a:rPr lang="en-US" smtClean="0"/>
              <a:pPr/>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E6E2-5746-FD4E-B25E-70B3BD3C5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2174B1-9792-9F4B-9584-392872B84C8B}" type="datetimeFigureOut">
              <a:rPr lang="en-US" smtClean="0"/>
              <a:pPr/>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E6E2-5746-FD4E-B25E-70B3BD3C582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242174B1-9792-9F4B-9584-392872B84C8B}" type="datetimeFigureOut">
              <a:rPr lang="en-US" smtClean="0"/>
              <a:pPr/>
              <a:t>3/17/2018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841EE6E2-5746-FD4E-B25E-70B3BD3C582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pd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taun.org/conferences/2018-un/" TargetMode="External"/><Relationship Id="rId2" Type="http://schemas.openxmlformats.org/officeDocument/2006/relationships/hyperlink" Target="http://www.ctaun.org/images/photos/CTAUN-Flyer.V5.jp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ctaun.org/conferences/2018-un/" TargetMode="External"/><Relationship Id="rId2" Type="http://schemas.openxmlformats.org/officeDocument/2006/relationships/hyperlink" Target="http://www.ctaun.org/images/photos/CTAUN-Flyer.V5.jp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taun.org/conferences/2018-un/" TargetMode="External"/><Relationship Id="rId2" Type="http://schemas.openxmlformats.org/officeDocument/2006/relationships/hyperlink" Target="http://www.ctaun.org/images/photos/CTAUN-Flyer.V5.jp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ctaun.org/conferences/2018-un/" TargetMode="External"/><Relationship Id="rId2" Type="http://schemas.openxmlformats.org/officeDocument/2006/relationships/hyperlink" Target="http://www.ctaun.org/images/photos/CTAUN-Flyer.V5.jp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t Patrick's Day.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064" y="-180875"/>
            <a:ext cx="8913911" cy="1927225"/>
          </a:xfrm>
        </p:spPr>
        <p:txBody>
          <a:bodyPr>
            <a:normAutofit fontScale="90000"/>
          </a:bodyPr>
          <a:lstStyle/>
          <a:p>
            <a:r>
              <a:rPr lang="en-US" sz="4889" i="1" dirty="0" smtClean="0"/>
              <a:t>2016 Omega State Anniversary Booklet</a:t>
            </a:r>
            <a:r>
              <a:rPr lang="en-US" dirty="0" smtClean="0"/>
              <a:t/>
            </a:r>
            <a:br>
              <a:rPr lang="en-US" dirty="0" smtClean="0"/>
            </a:br>
            <a:endParaRPr lang="en-US" dirty="0"/>
          </a:p>
        </p:txBody>
      </p:sp>
      <p:sp>
        <p:nvSpPr>
          <p:cNvPr id="4" name="Subtitle 3"/>
          <p:cNvSpPr>
            <a:spLocks noGrp="1"/>
          </p:cNvSpPr>
          <p:nvPr>
            <p:ph type="subTitle" idx="1"/>
          </p:nvPr>
        </p:nvSpPr>
        <p:spPr>
          <a:xfrm>
            <a:off x="896174" y="2086231"/>
            <a:ext cx="8686801" cy="5111650"/>
          </a:xfrm>
        </p:spPr>
        <p:txBody>
          <a:bodyPr>
            <a:normAutofit/>
          </a:bodyPr>
          <a:lstStyle/>
          <a:p>
            <a:pPr>
              <a:buFont typeface="Wingdings" charset="2"/>
              <a:buChar char="Ø"/>
            </a:pPr>
            <a:r>
              <a:rPr lang="en-US" sz="2400" b="1" dirty="0" smtClean="0"/>
              <a:t>WILL INCLUDE A BIENNIUM SUMMARY OF PAST STATE PRESIDENTS  1986-2016</a:t>
            </a:r>
          </a:p>
          <a:p>
            <a:pPr>
              <a:buFont typeface="Wingdings" charset="2"/>
              <a:buChar char="Ø"/>
            </a:pPr>
            <a:endParaRPr lang="en-US" sz="2400" b="1" dirty="0" smtClean="0"/>
          </a:p>
          <a:p>
            <a:pPr>
              <a:buFont typeface="Wingdings" charset="2"/>
              <a:buChar char="Ø"/>
            </a:pPr>
            <a:r>
              <a:rPr lang="en-US" sz="2400" b="1" dirty="0" smtClean="0">
                <a:solidFill>
                  <a:srgbClr val="FF0000"/>
                </a:solidFill>
              </a:rPr>
              <a:t>WILL INCLUDE RECORDS OF SCHOLARSHIPS,       INTERNATIONAL SERVICE,  OMEGA STATE AWARDS</a:t>
            </a:r>
          </a:p>
          <a:p>
            <a:pPr>
              <a:buFont typeface="Wingdings" charset="2"/>
              <a:buChar char="Ø"/>
            </a:pPr>
            <a:endParaRPr lang="en-US" sz="2400" b="1" dirty="0" smtClean="0">
              <a:solidFill>
                <a:srgbClr val="FF0000"/>
              </a:solidFill>
            </a:endParaRPr>
          </a:p>
          <a:p>
            <a:pPr>
              <a:buFont typeface="Wingdings" charset="2"/>
              <a:buChar char="Ø"/>
            </a:pPr>
            <a:r>
              <a:rPr lang="en-US" sz="2400" b="1" dirty="0" smtClean="0">
                <a:solidFill>
                  <a:schemeClr val="tx1"/>
                </a:solidFill>
              </a:rPr>
              <a:t>FOUNDING HISTORY AND SIGNIFICANT MEMBERS </a:t>
            </a:r>
          </a:p>
          <a:p>
            <a:r>
              <a:rPr lang="en-US" sz="2400" b="1" dirty="0" smtClean="0">
                <a:solidFill>
                  <a:schemeClr val="tx1"/>
                </a:solidFill>
              </a:rPr>
              <a:t>          AND THEIR IMPACT TO OMEGA STATE</a:t>
            </a:r>
          </a:p>
          <a:p>
            <a:endParaRPr lang="en-US" sz="2400" b="1" dirty="0" smtClean="0">
              <a:solidFill>
                <a:srgbClr val="FF0000"/>
              </a:solidFill>
            </a:endParaRPr>
          </a:p>
          <a:p>
            <a:pPr>
              <a:buFont typeface="Wingdings" charset="2"/>
              <a:buChar char="Ø"/>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over page 1986 -2016 ANNIVERSARY BOOK.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922318" y="-194958"/>
            <a:ext cx="5450013" cy="7052958"/>
          </a:xfrm>
          <a:prstGeom prst="rect">
            <a:avLst/>
          </a:prstGeom>
        </p:spPr>
      </p:pic>
      <p:sp>
        <p:nvSpPr>
          <p:cNvPr id="8" name="TextBox 7"/>
          <p:cNvSpPr txBox="1"/>
          <p:nvPr/>
        </p:nvSpPr>
        <p:spPr>
          <a:xfrm>
            <a:off x="0" y="2273587"/>
            <a:ext cx="2194874" cy="2123658"/>
          </a:xfrm>
          <a:prstGeom prst="rect">
            <a:avLst/>
          </a:prstGeom>
          <a:noFill/>
        </p:spPr>
        <p:txBody>
          <a:bodyPr wrap="square" rtlCol="0">
            <a:spAutoFit/>
          </a:bodyPr>
          <a:lstStyle/>
          <a:p>
            <a:r>
              <a:rPr lang="en-US" sz="4400" b="1" i="1" dirty="0" smtClean="0"/>
              <a:t>COVER </a:t>
            </a:r>
          </a:p>
          <a:p>
            <a:r>
              <a:rPr lang="en-US" sz="4400" b="1" i="1" dirty="0" smtClean="0"/>
              <a:t>     PAGE</a:t>
            </a:r>
            <a:endParaRPr lang="en-US" sz="44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2799" y="544234"/>
            <a:ext cx="6323858" cy="5632312"/>
          </a:xfrm>
          <a:prstGeom prst="rect">
            <a:avLst/>
          </a:prstGeom>
          <a:noFill/>
        </p:spPr>
        <p:txBody>
          <a:bodyPr wrap="square" rtlCol="0">
            <a:spAutoFit/>
          </a:bodyPr>
          <a:lstStyle/>
          <a:p>
            <a:r>
              <a:rPr lang="en-US" dirty="0" smtClean="0"/>
              <a:t>“ DELTA KAPPA GAMMA IS BORN”</a:t>
            </a:r>
          </a:p>
          <a:p>
            <a:endParaRPr lang="en-US" dirty="0"/>
          </a:p>
          <a:p>
            <a:r>
              <a:rPr lang="en-US" dirty="0" smtClean="0"/>
              <a:t>Dr. Annie Webb Blanton weaved her plan to expand				 each state in a quick and expedient manner.</a:t>
            </a:r>
          </a:p>
          <a:p>
            <a:endParaRPr lang="en-US" dirty="0" smtClean="0"/>
          </a:p>
          <a:p>
            <a:r>
              <a:rPr lang="en-US" dirty="0" smtClean="0"/>
              <a:t>The chapters began around university and college			 campuses where there was a strength not unlike 				other state organizations across the U. S.</a:t>
            </a:r>
          </a:p>
          <a:p>
            <a:endParaRPr lang="en-US" dirty="0" smtClean="0"/>
          </a:p>
          <a:p>
            <a:r>
              <a:rPr lang="en-US" dirty="0" smtClean="0"/>
              <a:t>In Hildegard Sweet’s presidency,  1936-1940,</a:t>
            </a:r>
          </a:p>
          <a:p>
            <a:r>
              <a:rPr lang="en-US" dirty="0" smtClean="0"/>
              <a:t> fifteen chapters were chartered.</a:t>
            </a:r>
          </a:p>
          <a:p>
            <a:endParaRPr lang="en-US" dirty="0" smtClean="0"/>
          </a:p>
          <a:p>
            <a:r>
              <a:rPr lang="en-US" dirty="0" smtClean="0"/>
              <a:t>Omega State hosted the 9</a:t>
            </a:r>
            <a:r>
              <a:rPr lang="en-US" baseline="30000" dirty="0" smtClean="0"/>
              <a:t>th</a:t>
            </a:r>
            <a:r>
              <a:rPr lang="en-US" dirty="0" smtClean="0"/>
              <a:t> Annual National Convention in Denver in 1938.</a:t>
            </a:r>
          </a:p>
          <a:p>
            <a:endParaRPr lang="en-US" dirty="0" smtClean="0"/>
          </a:p>
          <a:p>
            <a:r>
              <a:rPr lang="en-US" dirty="0" smtClean="0"/>
              <a:t>Mamie Sue Bastian’s theme was “ I will lift up mine eyes unto the 	mountains.”    </a:t>
            </a:r>
          </a:p>
          <a:p>
            <a:endParaRPr lang="en-US" dirty="0"/>
          </a:p>
          <a:p>
            <a:r>
              <a:rPr lang="en-US" dirty="0" smtClean="0"/>
              <a:t>By now, Dr. Annie Webb Blanton’s role had 	changed to  executive secretary.</a:t>
            </a:r>
            <a:endParaRPr lang="en-US" dirty="0"/>
          </a:p>
        </p:txBody>
      </p:sp>
      <p:pic>
        <p:nvPicPr>
          <p:cNvPr id="11" name="Picture 10" descr="ANNIE W.BLANTON.jpg"/>
          <p:cNvPicPr>
            <a:picLocks noChangeAspect="1"/>
          </p:cNvPicPr>
          <p:nvPr/>
        </p:nvPicPr>
        <p:blipFill>
          <a:blip r:embed="rId2"/>
          <a:stretch>
            <a:fillRect/>
          </a:stretch>
        </p:blipFill>
        <p:spPr>
          <a:xfrm>
            <a:off x="6687385" y="129540"/>
            <a:ext cx="2176383" cy="317084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273587"/>
            <a:ext cx="2821980" cy="1446550"/>
          </a:xfrm>
          <a:prstGeom prst="rect">
            <a:avLst/>
          </a:prstGeom>
          <a:noFill/>
        </p:spPr>
        <p:txBody>
          <a:bodyPr wrap="square" rtlCol="0">
            <a:spAutoFit/>
          </a:bodyPr>
          <a:lstStyle/>
          <a:p>
            <a:r>
              <a:rPr lang="en-US" sz="4400" dirty="0" smtClean="0"/>
              <a:t>CHAPTER </a:t>
            </a:r>
          </a:p>
          <a:p>
            <a:r>
              <a:rPr lang="en-US" sz="4400" dirty="0" smtClean="0"/>
              <a:t>     PAGES</a:t>
            </a:r>
            <a:endParaRPr lang="en-US" sz="4400" dirty="0"/>
          </a:p>
        </p:txBody>
      </p:sp>
      <p:sp>
        <p:nvSpPr>
          <p:cNvPr id="5" name="TextBox 4"/>
          <p:cNvSpPr txBox="1"/>
          <p:nvPr/>
        </p:nvSpPr>
        <p:spPr>
          <a:xfrm>
            <a:off x="3317433" y="349983"/>
            <a:ext cx="5533376" cy="6463309"/>
          </a:xfrm>
          <a:prstGeom prst="rect">
            <a:avLst/>
          </a:prstGeom>
          <a:noFill/>
        </p:spPr>
        <p:txBody>
          <a:bodyPr wrap="square" rtlCol="0">
            <a:spAutoFit/>
          </a:bodyPr>
          <a:lstStyle/>
          <a:p>
            <a:r>
              <a:rPr lang="en-US" dirty="0" smtClean="0"/>
              <a:t>        The founders of Omega State were charged with chartering new chapters across the state and were specifically chosen with this job in mind.</a:t>
            </a:r>
          </a:p>
          <a:p>
            <a:endParaRPr lang="en-US" dirty="0"/>
          </a:p>
          <a:p>
            <a:r>
              <a:rPr lang="en-US" dirty="0" smtClean="0"/>
              <a:t>             ALPHA CHAPTER ~ 1937  ~  DENVER</a:t>
            </a:r>
          </a:p>
          <a:p>
            <a:endParaRPr lang="en-US" dirty="0" smtClean="0"/>
          </a:p>
          <a:p>
            <a:endParaRPr lang="en-US" dirty="0" smtClean="0"/>
          </a:p>
          <a:p>
            <a:r>
              <a:rPr lang="en-US" dirty="0" smtClean="0"/>
              <a:t>		BETA CHAPTER    ~ 1937  ~  PUEBLO</a:t>
            </a:r>
          </a:p>
          <a:p>
            <a:endParaRPr lang="en-US" dirty="0" smtClean="0"/>
          </a:p>
          <a:p>
            <a:endParaRPr lang="en-US" dirty="0" smtClean="0"/>
          </a:p>
          <a:p>
            <a:r>
              <a:rPr lang="en-US" dirty="0" smtClean="0"/>
              <a:t>           GAMMA CHAPTER  ~  1937  ~ BOULDER</a:t>
            </a:r>
          </a:p>
          <a:p>
            <a:endParaRPr lang="en-US" dirty="0" smtClean="0"/>
          </a:p>
          <a:p>
            <a:endParaRPr lang="en-US" dirty="0" smtClean="0"/>
          </a:p>
          <a:p>
            <a:r>
              <a:rPr lang="en-US" dirty="0" smtClean="0"/>
              <a:t>		DELTA CHAPTER  ~  1937 ~  GREELEY</a:t>
            </a:r>
          </a:p>
          <a:p>
            <a:endParaRPr lang="en-US" dirty="0" smtClean="0"/>
          </a:p>
          <a:p>
            <a:r>
              <a:rPr lang="en-US" dirty="0" smtClean="0"/>
              <a:t>		EPSILON CHAPTER ~ 1937 ~ DURANGO</a:t>
            </a:r>
          </a:p>
          <a:p>
            <a:endParaRPr lang="en-US" dirty="0" smtClean="0"/>
          </a:p>
          <a:p>
            <a:r>
              <a:rPr lang="en-US" dirty="0" smtClean="0"/>
              <a:t>			</a:t>
            </a:r>
          </a:p>
          <a:p>
            <a:endParaRPr lang="en-US" dirty="0" smtClean="0"/>
          </a:p>
          <a:p>
            <a:r>
              <a:rPr lang="en-US" dirty="0" smtClean="0"/>
              <a:t>EARLY CHAPTERS WERE ORGANIZED AT THE COLLEGES IN THE STATE.</a:t>
            </a:r>
          </a:p>
          <a:p>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6216" y="3335416"/>
            <a:ext cx="3641401" cy="2123658"/>
          </a:xfrm>
          <a:prstGeom prst="rect">
            <a:avLst/>
          </a:prstGeom>
          <a:noFill/>
        </p:spPr>
        <p:txBody>
          <a:bodyPr wrap="square" rtlCol="0">
            <a:spAutoFit/>
          </a:bodyPr>
          <a:lstStyle/>
          <a:p>
            <a:r>
              <a:rPr lang="en-US" sz="4400" dirty="0" smtClean="0"/>
              <a:t>PAST</a:t>
            </a:r>
          </a:p>
          <a:p>
            <a:r>
              <a:rPr lang="en-US" sz="4400" dirty="0" smtClean="0"/>
              <a:t>  PRESIDENT’S  </a:t>
            </a:r>
          </a:p>
          <a:p>
            <a:r>
              <a:rPr lang="en-US" sz="4400" dirty="0" smtClean="0"/>
              <a:t>     PAGES</a:t>
            </a:r>
            <a:endParaRPr lang="en-US" sz="4400" dirty="0"/>
          </a:p>
        </p:txBody>
      </p:sp>
      <p:sp>
        <p:nvSpPr>
          <p:cNvPr id="5" name="TextBox 4"/>
          <p:cNvSpPr txBox="1"/>
          <p:nvPr/>
        </p:nvSpPr>
        <p:spPr>
          <a:xfrm>
            <a:off x="1645758" y="750093"/>
            <a:ext cx="7498242" cy="2585323"/>
          </a:xfrm>
          <a:prstGeom prst="rect">
            <a:avLst/>
          </a:prstGeom>
          <a:noFill/>
        </p:spPr>
        <p:txBody>
          <a:bodyPr wrap="square" rtlCol="0">
            <a:spAutoFit/>
          </a:bodyPr>
          <a:lstStyle/>
          <a:p>
            <a:r>
              <a:rPr lang="en-US" dirty="0" smtClean="0"/>
              <a:t>ELEANOR WHEAT  ~ 1985 --  1987 ~ IOTA CHAPTER, TRINIDAD</a:t>
            </a:r>
          </a:p>
          <a:p>
            <a:endParaRPr lang="en-US" dirty="0" smtClean="0"/>
          </a:p>
          <a:p>
            <a:r>
              <a:rPr lang="en-US" dirty="0" smtClean="0"/>
              <a:t>	JOAN SHOEMAKER  ~  1987 – 1989 ~ THETA CHAPTER, STERLING</a:t>
            </a:r>
          </a:p>
          <a:p>
            <a:endParaRPr lang="en-US" dirty="0" smtClean="0"/>
          </a:p>
          <a:p>
            <a:r>
              <a:rPr lang="en-US" dirty="0" smtClean="0"/>
              <a:t>FRANCES DUFRAINE   ~ 1989 – 1991  ~ GAMMA CHAPTER, BOULDER</a:t>
            </a:r>
          </a:p>
          <a:p>
            <a:endParaRPr lang="en-US" dirty="0" smtClean="0"/>
          </a:p>
          <a:p>
            <a:r>
              <a:rPr lang="en-US" dirty="0" smtClean="0"/>
              <a:t>			ETC. </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6216" y="3335416"/>
            <a:ext cx="3641401" cy="3231654"/>
          </a:xfrm>
          <a:prstGeom prst="rect">
            <a:avLst/>
          </a:prstGeom>
          <a:noFill/>
        </p:spPr>
        <p:txBody>
          <a:bodyPr wrap="square" rtlCol="0">
            <a:spAutoFit/>
          </a:bodyPr>
          <a:lstStyle/>
          <a:p>
            <a:r>
              <a:rPr lang="en-US" sz="4400" dirty="0"/>
              <a:t>*</a:t>
            </a:r>
            <a:r>
              <a:rPr lang="en-US" sz="4400" dirty="0" smtClean="0"/>
              <a:t>HISTORICAL </a:t>
            </a:r>
          </a:p>
          <a:p>
            <a:r>
              <a:rPr lang="en-US" sz="4400" dirty="0" smtClean="0"/>
              <a:t>	CAPSULES</a:t>
            </a:r>
          </a:p>
          <a:p>
            <a:endParaRPr lang="en-US" sz="4400" dirty="0" smtClean="0"/>
          </a:p>
          <a:p>
            <a:r>
              <a:rPr lang="en-US" sz="3600" dirty="0" smtClean="0"/>
              <a:t>		EACH 					    DECADE</a:t>
            </a:r>
            <a:endParaRPr lang="en-US" sz="3600" dirty="0"/>
          </a:p>
        </p:txBody>
      </p:sp>
      <p:sp>
        <p:nvSpPr>
          <p:cNvPr id="5" name="TextBox 4"/>
          <p:cNvSpPr txBox="1"/>
          <p:nvPr/>
        </p:nvSpPr>
        <p:spPr>
          <a:xfrm>
            <a:off x="1645758" y="185389"/>
            <a:ext cx="7498242" cy="2862323"/>
          </a:xfrm>
          <a:prstGeom prst="rect">
            <a:avLst/>
          </a:prstGeom>
          <a:noFill/>
        </p:spPr>
        <p:txBody>
          <a:bodyPr wrap="square" rtlCol="0">
            <a:spAutoFit/>
          </a:bodyPr>
          <a:lstStyle/>
          <a:p>
            <a:r>
              <a:rPr lang="en-US" dirty="0" smtClean="0"/>
              <a:t>   1986  ~   LOOKING TO THE FUTURE</a:t>
            </a:r>
          </a:p>
          <a:p>
            <a:endParaRPr lang="en-US" dirty="0" smtClean="0"/>
          </a:p>
          <a:p>
            <a:r>
              <a:rPr lang="en-US" dirty="0" smtClean="0"/>
              <a:t>	1986—1996   DEDICATION AND CHANGING TIMES </a:t>
            </a:r>
          </a:p>
          <a:p>
            <a:endParaRPr lang="en-US" dirty="0" smtClean="0"/>
          </a:p>
          <a:p>
            <a:r>
              <a:rPr lang="en-US" dirty="0" smtClean="0"/>
              <a:t>	    1996—2006    GROWTH AND TECHNOLOGICAL  INFLUENCES</a:t>
            </a:r>
          </a:p>
          <a:p>
            <a:endParaRPr lang="en-US" dirty="0" smtClean="0"/>
          </a:p>
          <a:p>
            <a:r>
              <a:rPr lang="en-US" dirty="0" smtClean="0"/>
              <a:t>		  2006 --  2016   IMPACTING EDUCATION WORLDWIDE</a:t>
            </a:r>
          </a:p>
          <a:p>
            <a:endParaRPr lang="en-US" dirty="0" smtClean="0"/>
          </a:p>
          <a:p>
            <a:r>
              <a:rPr lang="en-US" dirty="0" smtClean="0"/>
              <a:t>			2016—2017      LOOKING TO THE FUTURE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2185214"/>
          </a:xfrm>
          <a:prstGeom prst="rect">
            <a:avLst/>
          </a:prstGeom>
          <a:noFill/>
        </p:spPr>
        <p:txBody>
          <a:bodyPr wrap="square" rtlCol="0">
            <a:spAutoFit/>
          </a:bodyPr>
          <a:lstStyle/>
          <a:p>
            <a:pPr>
              <a:buFontTx/>
              <a:buChar char="•"/>
            </a:pPr>
            <a:r>
              <a:rPr lang="en-US" sz="4400" dirty="0" smtClean="0"/>
              <a:t>PAGES OF SERVICE AND AWARDS</a:t>
            </a:r>
          </a:p>
          <a:p>
            <a:pPr lvl="1">
              <a:buFontTx/>
              <a:buChar char="•"/>
            </a:pPr>
            <a:r>
              <a:rPr lang="en-US" sz="2800" dirty="0" smtClean="0"/>
              <a:t>*ACTIVITIES AND CONTRIBUTIONS OF </a:t>
            </a:r>
          </a:p>
          <a:p>
            <a:pPr lvl="1"/>
            <a:r>
              <a:rPr lang="en-US" sz="2800" dirty="0" smtClean="0"/>
              <a:t>								OMEGA STATE MEMBERS</a:t>
            </a:r>
          </a:p>
          <a:p>
            <a:r>
              <a:rPr lang="en-US" sz="3600" dirty="0" smtClean="0"/>
              <a:t>		</a:t>
            </a:r>
            <a:endParaRPr lang="en-US" sz="3600" dirty="0"/>
          </a:p>
        </p:txBody>
      </p:sp>
      <p:sp>
        <p:nvSpPr>
          <p:cNvPr id="5" name="TextBox 4"/>
          <p:cNvSpPr txBox="1"/>
          <p:nvPr/>
        </p:nvSpPr>
        <p:spPr>
          <a:xfrm>
            <a:off x="1101492" y="1593829"/>
            <a:ext cx="7498242" cy="5816978"/>
          </a:xfrm>
          <a:prstGeom prst="rect">
            <a:avLst/>
          </a:prstGeom>
          <a:noFill/>
        </p:spPr>
        <p:txBody>
          <a:bodyPr wrap="square" rtlCol="0">
            <a:spAutoFit/>
          </a:bodyPr>
          <a:lstStyle/>
          <a:p>
            <a:r>
              <a:rPr lang="en-US" sz="2000" dirty="0" smtClean="0"/>
              <a:t>* OUR BEGINNINGS:  INSPIRATION   AND   SERVICE</a:t>
            </a:r>
          </a:p>
          <a:p>
            <a:r>
              <a:rPr lang="en-US" sz="2000" dirty="0" smtClean="0"/>
              <a:t>			HILDEGARDE SWEET, KATHERINE GLENDINNING</a:t>
            </a:r>
          </a:p>
          <a:p>
            <a:r>
              <a:rPr lang="en-US" sz="2000" dirty="0" smtClean="0"/>
              <a:t>					CARRIE MCMILLAN,  RUTH HARDIMAN</a:t>
            </a:r>
          </a:p>
          <a:p>
            <a:endParaRPr lang="en-US" sz="2000" dirty="0" smtClean="0"/>
          </a:p>
          <a:p>
            <a:endParaRPr lang="en-US" sz="2000" dirty="0" smtClean="0"/>
          </a:p>
          <a:p>
            <a:r>
              <a:rPr lang="en-US" sz="2000" dirty="0" smtClean="0"/>
              <a:t>*HONORING INTERNATIONAL SERVICE</a:t>
            </a:r>
          </a:p>
          <a:p>
            <a:r>
              <a:rPr lang="en-US" sz="2000" dirty="0" smtClean="0"/>
              <a:t>			ADMINISTRATIVE BOARD MEMBERS AND </a:t>
            </a:r>
          </a:p>
          <a:p>
            <a:r>
              <a:rPr lang="en-US" sz="2000" dirty="0" smtClean="0"/>
              <a:t>                        		 INTERNATIONAL OFFICERS</a:t>
            </a:r>
          </a:p>
          <a:p>
            <a:r>
              <a:rPr lang="en-US" sz="2000" dirty="0" smtClean="0"/>
              <a:t>                     INTERNATIONAL COMMITTEE MEMBERS</a:t>
            </a:r>
          </a:p>
          <a:p>
            <a:endParaRPr lang="en-US" sz="2000" dirty="0" smtClean="0"/>
          </a:p>
          <a:p>
            <a:r>
              <a:rPr lang="en-US" sz="2000" dirty="0" smtClean="0"/>
              <a:t>*SIGNIFICANT EVENTS IN COLORADO</a:t>
            </a:r>
          </a:p>
          <a:p>
            <a:r>
              <a:rPr lang="en-US" sz="2000" dirty="0" smtClean="0"/>
              <a:t>		-1987  SOUTHWEST REGIONAL</a:t>
            </a:r>
          </a:p>
          <a:p>
            <a:r>
              <a:rPr lang="en-US" sz="2000" dirty="0" smtClean="0"/>
              <a:t>			-2011  SOUTHWEST REGIONAL</a:t>
            </a:r>
          </a:p>
          <a:p>
            <a:r>
              <a:rPr lang="en-US" sz="2000" dirty="0" smtClean="0"/>
              <a:t>				-2011  SEVENTY FIFTH DIAMOND ANNIVERSARY 								OF  OMEGA  STATE</a:t>
            </a:r>
          </a:p>
          <a:p>
            <a:endParaRPr lang="en-US" dirty="0" smtClean="0"/>
          </a:p>
          <a:p>
            <a:r>
              <a:rPr lang="en-US" dirty="0" smtClean="0"/>
              <a:t>				</a:t>
            </a:r>
          </a:p>
          <a:p>
            <a:endParaRPr lang="en-US" dirty="0" smtClean="0"/>
          </a:p>
          <a:p>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7478971"/>
          </a:xfrm>
          <a:prstGeom prst="rect">
            <a:avLst/>
          </a:prstGeom>
          <a:noFill/>
        </p:spPr>
        <p:txBody>
          <a:bodyPr wrap="square" rtlCol="0">
            <a:spAutoFit/>
          </a:bodyPr>
          <a:lstStyle/>
          <a:p>
            <a:pPr lvl="1">
              <a:buFontTx/>
              <a:buChar char="•"/>
            </a:pPr>
            <a:r>
              <a:rPr lang="en-US" sz="4000" dirty="0" smtClean="0"/>
              <a:t>CONFERENCES, 	CONVENTIONS,</a:t>
            </a:r>
          </a:p>
          <a:p>
            <a:pPr lvl="3">
              <a:buFontTx/>
              <a:buChar char="•"/>
            </a:pPr>
            <a:r>
              <a:rPr lang="en-US" sz="4000" dirty="0" smtClean="0"/>
              <a:t>HONORS</a:t>
            </a:r>
          </a:p>
          <a:p>
            <a:pPr lvl="1">
              <a:buFontTx/>
              <a:buChar char="•"/>
            </a:pPr>
            <a:endParaRPr lang="en-US" sz="2800" dirty="0" smtClean="0"/>
          </a:p>
          <a:p>
            <a:pPr lvl="1"/>
            <a:r>
              <a:rPr lang="en-US" sz="2000" dirty="0"/>
              <a:t>*</a:t>
            </a:r>
            <a:r>
              <a:rPr lang="en-US" sz="2000" dirty="0" smtClean="0"/>
              <a:t>ACTIVITIES AND CONTRIBUTIONS OF </a:t>
            </a:r>
          </a:p>
          <a:p>
            <a:pPr lvl="1"/>
            <a:r>
              <a:rPr lang="en-US" sz="2000" dirty="0" smtClean="0"/>
              <a:t>		OMEGA STATE  CHAPTERS AND MEMBERS</a:t>
            </a:r>
          </a:p>
          <a:p>
            <a:pPr lvl="1"/>
            <a:endParaRPr lang="en-US" sz="2000" dirty="0" smtClean="0"/>
          </a:p>
          <a:p>
            <a:pPr lvl="1"/>
            <a:r>
              <a:rPr lang="en-US" sz="2000" dirty="0" smtClean="0"/>
              <a:t>*HONORS</a:t>
            </a:r>
          </a:p>
          <a:p>
            <a:pPr lvl="1"/>
            <a:r>
              <a:rPr lang="en-US" sz="2000" dirty="0" smtClean="0"/>
              <a:t>      OMEGA STATE AWARDS / CITATION OF MERIT AWARDS</a:t>
            </a:r>
          </a:p>
          <a:p>
            <a:pPr lvl="1"/>
            <a:endParaRPr lang="en-US" sz="2000" dirty="0" smtClean="0"/>
          </a:p>
          <a:p>
            <a:pPr lvl="1"/>
            <a:r>
              <a:rPr lang="en-US" sz="2000" dirty="0" smtClean="0"/>
              <a:t>*SERVICE THROUGH SCHOLARSHIPS, WORLD 					      					FELLOWSHIPS, </a:t>
            </a:r>
          </a:p>
          <a:p>
            <a:pPr lvl="1"/>
            <a:endParaRPr lang="en-US" sz="2000" dirty="0" smtClean="0"/>
          </a:p>
          <a:p>
            <a:r>
              <a:rPr lang="en-US" sz="2000" dirty="0" smtClean="0"/>
              <a:t>	*OMEGA STATE SERVICE</a:t>
            </a:r>
          </a:p>
          <a:p>
            <a:r>
              <a:rPr lang="en-US" dirty="0" smtClean="0"/>
              <a:t>			EXECUTIVE SECRETARIES,  TREASURERS,</a:t>
            </a:r>
          </a:p>
          <a:p>
            <a:r>
              <a:rPr lang="en-US" dirty="0" smtClean="0"/>
              <a:t>                             EDITORS OF THE PEAKS,  PUBLICATIONS,  WEB MASTERS</a:t>
            </a:r>
          </a:p>
          <a:p>
            <a:endParaRPr lang="en-US" dirty="0" smtClean="0"/>
          </a:p>
          <a:p>
            <a:r>
              <a:rPr lang="en-US" dirty="0" smtClean="0"/>
              <a:t>               *SPECIAL TRIBUTES</a:t>
            </a:r>
          </a:p>
          <a:p>
            <a:endParaRPr lang="en-US" dirty="0" smtClean="0"/>
          </a:p>
          <a:p>
            <a:r>
              <a:rPr lang="en-US" dirty="0" smtClean="0"/>
              <a:t>               *OMEGA STATE MUSICIANS</a:t>
            </a:r>
          </a:p>
          <a:p>
            <a:pPr lvl="1"/>
            <a:endParaRPr lang="en-US" sz="2800" dirty="0" smtClean="0"/>
          </a:p>
          <a:p>
            <a:r>
              <a:rPr lang="en-US" sz="3600" dirty="0" smtClean="0"/>
              <a:t>		</a:t>
            </a:r>
            <a:endParaRPr lang="en-US" sz="3600" dirty="0"/>
          </a:p>
        </p:txBody>
      </p:sp>
      <p:sp>
        <p:nvSpPr>
          <p:cNvPr id="5" name="TextBox 4"/>
          <p:cNvSpPr txBox="1"/>
          <p:nvPr/>
        </p:nvSpPr>
        <p:spPr>
          <a:xfrm>
            <a:off x="1101492" y="976608"/>
            <a:ext cx="7498242" cy="1200329"/>
          </a:xfrm>
          <a:prstGeom prst="rect">
            <a:avLst/>
          </a:prstGeom>
          <a:noFill/>
        </p:spPr>
        <p:txBody>
          <a:bodyPr wrap="square" rtlCol="0">
            <a:spAutoFit/>
          </a:bodyPr>
          <a:lstStyle/>
          <a:p>
            <a:endParaRPr lang="en-US" dirty="0" smtClean="0"/>
          </a:p>
          <a:p>
            <a:r>
              <a:rPr lang="en-US" dirty="0" smtClean="0"/>
              <a:t>				</a:t>
            </a:r>
          </a:p>
          <a:p>
            <a:endParaRPr lang="en-US" dirty="0" smtClean="0"/>
          </a:p>
          <a:p>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960924"/>
            <a:ext cx="7498080" cy="1143000"/>
          </a:xfrm>
        </p:spPr>
        <p:txBody>
          <a:bodyPr>
            <a:normAutofit fontScale="90000"/>
          </a:bodyPr>
          <a:lstStyle/>
          <a:p>
            <a:r>
              <a:rPr lang="en-US" sz="6000" dirty="0" smtClean="0"/>
              <a:t>ANNIVERSARY 				BOOKLET</a:t>
            </a:r>
            <a:br>
              <a:rPr lang="en-US" sz="6000" dirty="0" smtClean="0"/>
            </a:br>
            <a:r>
              <a:rPr lang="en-US" sz="6000" dirty="0" smtClean="0"/>
              <a:t/>
            </a:r>
            <a:br>
              <a:rPr lang="en-US" sz="6000" dirty="0" smtClean="0"/>
            </a:br>
            <a:r>
              <a:rPr lang="en-US" sz="6000" dirty="0" smtClean="0"/>
              <a:t>		1986 -- 2016</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t Patrick's Day.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UNITED NATIONS BLDG.JPG"/>
          <p:cNvPicPr>
            <a:picLocks noChangeAspect="1"/>
          </p:cNvPicPr>
          <p:nvPr/>
        </p:nvPicPr>
        <p:blipFill>
          <a:blip r:embed="rId2"/>
          <a:stretch>
            <a:fillRect/>
          </a:stretch>
        </p:blipFill>
        <p:spPr>
          <a:xfrm>
            <a:off x="-566828" y="0"/>
            <a:ext cx="10277656" cy="6858000"/>
          </a:xfrm>
          <a:prstGeom prst="rect">
            <a:avLst/>
          </a:prstGeom>
        </p:spPr>
      </p:pic>
      <p:sp>
        <p:nvSpPr>
          <p:cNvPr id="5" name="TextBox 4"/>
          <p:cNvSpPr txBox="1"/>
          <p:nvPr/>
        </p:nvSpPr>
        <p:spPr>
          <a:xfrm>
            <a:off x="-566828" y="345141"/>
            <a:ext cx="8498668" cy="1569660"/>
          </a:xfrm>
          <a:prstGeom prst="rect">
            <a:avLst/>
          </a:prstGeom>
          <a:noFill/>
        </p:spPr>
        <p:txBody>
          <a:bodyPr wrap="square" rtlCol="0">
            <a:spAutoFit/>
          </a:bodyPr>
          <a:lstStyle/>
          <a:p>
            <a:r>
              <a:rPr lang="en-US" sz="3200" b="1" i="1" dirty="0" smtClean="0">
                <a:solidFill>
                  <a:schemeClr val="bg1"/>
                </a:solidFill>
              </a:rPr>
              <a:t>UNITED NATIONS 19</a:t>
            </a:r>
            <a:r>
              <a:rPr lang="en-US" sz="3200" b="1" i="1" baseline="30000" dirty="0" smtClean="0">
                <a:solidFill>
                  <a:schemeClr val="bg1"/>
                </a:solidFill>
              </a:rPr>
              <a:t>TH</a:t>
            </a:r>
            <a:r>
              <a:rPr lang="en-US" sz="3200" b="1" i="1" dirty="0" smtClean="0">
                <a:solidFill>
                  <a:schemeClr val="bg1"/>
                </a:solidFill>
              </a:rPr>
              <a:t> ANNUAL CTAUN  CONFERENCE  ~  APRIL 6, 2018</a:t>
            </a:r>
          </a:p>
          <a:p>
            <a:r>
              <a:rPr lang="en-US" sz="3200" b="1" i="1" dirty="0" smtClean="0">
                <a:solidFill>
                  <a:schemeClr val="bg1"/>
                </a:solidFill>
              </a:rPr>
              <a:t>                  NEW YORK CITY </a:t>
            </a:r>
            <a:endParaRPr lang="en-US" sz="3200" b="1" i="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rter and Dermot--A night at Gramma's 2018 Feb 2.JPG"/>
          <p:cNvPicPr>
            <a:picLocks noChangeAspect="1"/>
          </p:cNvPicPr>
          <p:nvPr/>
        </p:nvPicPr>
        <p:blipFill>
          <a:blip r:embed="rId2"/>
          <a:stretch>
            <a:fillRect/>
          </a:stretch>
        </p:blipFill>
        <p:spPr>
          <a:xfrm>
            <a:off x="0" y="2326043"/>
            <a:ext cx="6042610" cy="4531957"/>
          </a:xfrm>
          <a:prstGeom prst="rect">
            <a:avLst/>
          </a:prstGeom>
        </p:spPr>
      </p:pic>
      <p:pic>
        <p:nvPicPr>
          <p:cNvPr id="7" name="Content Placeholder 6" descr="Porter and Max the dog 2017.jpg"/>
          <p:cNvPicPr>
            <a:picLocks noGrp="1" noChangeAspect="1"/>
          </p:cNvPicPr>
          <p:nvPr>
            <p:ph idx="1"/>
          </p:nvPr>
        </p:nvPicPr>
        <p:blipFill>
          <a:blip r:embed="rId3"/>
          <a:srcRect l="-38217" r="-38217"/>
          <a:stretch>
            <a:fillRect/>
          </a:stretch>
        </p:blipFill>
        <p:spPr>
          <a:xfrm>
            <a:off x="3440871" y="0"/>
            <a:ext cx="7498080" cy="4800600"/>
          </a:xfrm>
        </p:spPr>
      </p:pic>
      <p:sp>
        <p:nvSpPr>
          <p:cNvPr id="8" name="TextBox 7"/>
          <p:cNvSpPr txBox="1"/>
          <p:nvPr/>
        </p:nvSpPr>
        <p:spPr>
          <a:xfrm>
            <a:off x="1417053" y="334211"/>
            <a:ext cx="2941052" cy="1200328"/>
          </a:xfrm>
          <a:prstGeom prst="rect">
            <a:avLst/>
          </a:prstGeom>
          <a:noFill/>
        </p:spPr>
        <p:txBody>
          <a:bodyPr wrap="square" rtlCol="0">
            <a:spAutoFit/>
          </a:bodyPr>
          <a:lstStyle/>
          <a:p>
            <a:r>
              <a:rPr lang="en-US" sz="2400" dirty="0" smtClean="0"/>
              <a:t>Porter and Dermot</a:t>
            </a:r>
          </a:p>
          <a:p>
            <a:endParaRPr lang="en-US" sz="2400" dirty="0" smtClean="0"/>
          </a:p>
          <a:p>
            <a:r>
              <a:rPr lang="en-US" sz="2400" dirty="0" smtClean="0"/>
              <a:t>   and Max, the Dog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56" y="1912949"/>
            <a:ext cx="8902644" cy="1470025"/>
          </a:xfrm>
        </p:spPr>
        <p:txBody>
          <a:bodyPr>
            <a:normAutofit fontScale="90000"/>
          </a:bodyPr>
          <a:lstStyle/>
          <a:p>
            <a:r>
              <a:rPr lang="en-US" sz="4000" b="1" i="1" dirty="0" smtClean="0">
                <a:ln w="6350" cap="flat" cmpd="sng" algn="ctr">
                  <a:solidFill>
                    <a:srgbClr val="FF0000"/>
                  </a:solidFill>
                  <a:prstDash val="solid"/>
                  <a:round/>
                  <a:headEnd type="none" w="med" len="med"/>
                  <a:tailEnd type="none" w="med" len="med"/>
                </a:ln>
              </a:rPr>
              <a:t>        19</a:t>
            </a:r>
            <a:r>
              <a:rPr lang="en-US" sz="4000" b="1" i="1" baseline="30000" dirty="0" smtClean="0">
                <a:ln w="6350" cap="flat" cmpd="sng" algn="ctr">
                  <a:solidFill>
                    <a:srgbClr val="FF0000"/>
                  </a:solidFill>
                  <a:prstDash val="solid"/>
                  <a:round/>
                  <a:headEnd type="none" w="med" len="med"/>
                  <a:tailEnd type="none" w="med" len="med"/>
                </a:ln>
              </a:rPr>
              <a:t>th</a:t>
            </a:r>
            <a:r>
              <a:rPr lang="en-US" sz="4000" b="1" i="1" dirty="0" smtClean="0">
                <a:ln w="6350" cap="flat" cmpd="sng" algn="ctr">
                  <a:solidFill>
                    <a:srgbClr val="FF0000"/>
                  </a:solidFill>
                  <a:prstDash val="solid"/>
                  <a:round/>
                  <a:headEnd type="none" w="med" len="med"/>
                  <a:tailEnd type="none" w="med" len="med"/>
                </a:ln>
              </a:rPr>
              <a:t> Annual CONFERENCE ON </a:t>
            </a:r>
            <a:br>
              <a:rPr lang="en-US" sz="4000" b="1" i="1" dirty="0" smtClean="0">
                <a:ln w="6350" cap="flat" cmpd="sng" algn="ctr">
                  <a:solidFill>
                    <a:srgbClr val="FF0000"/>
                  </a:solidFill>
                  <a:prstDash val="solid"/>
                  <a:round/>
                  <a:headEnd type="none" w="med" len="med"/>
                  <a:tailEnd type="none" w="med" len="med"/>
                </a:ln>
              </a:rPr>
            </a:br>
            <a:r>
              <a:rPr lang="en-US" sz="4000" b="1" i="1" dirty="0" smtClean="0">
                <a:ln w="6350" cap="flat" cmpd="sng" algn="ctr">
                  <a:solidFill>
                    <a:srgbClr val="FF0000"/>
                  </a:solidFill>
                  <a:prstDash val="solid"/>
                  <a:round/>
                  <a:headEnd type="none" w="med" len="med"/>
                  <a:tailEnd type="none" w="med" len="med"/>
                </a:ln>
              </a:rPr>
              <a:t>		TEACHING ABOUT THE 		</a:t>
            </a:r>
            <a:br>
              <a:rPr lang="en-US" sz="4000" b="1" i="1" dirty="0" smtClean="0">
                <a:ln w="6350" cap="flat" cmpd="sng" algn="ctr">
                  <a:solidFill>
                    <a:srgbClr val="FF0000"/>
                  </a:solidFill>
                  <a:prstDash val="solid"/>
                  <a:round/>
                  <a:headEnd type="none" w="med" len="med"/>
                  <a:tailEnd type="none" w="med" len="med"/>
                </a:ln>
              </a:rPr>
            </a:br>
            <a:r>
              <a:rPr lang="en-US" sz="4000" b="1" i="1" dirty="0" smtClean="0">
                <a:ln w="6350" cap="flat" cmpd="sng" algn="ctr">
                  <a:solidFill>
                    <a:srgbClr val="FF0000"/>
                  </a:solidFill>
                  <a:prstDash val="solid"/>
                  <a:round/>
                  <a:headEnd type="none" w="med" len="med"/>
                  <a:tailEnd type="none" w="med" len="med"/>
                </a:ln>
              </a:rPr>
              <a:t>		     UNITED NATIONS</a:t>
            </a:r>
            <a:r>
              <a:rPr lang="en-US" sz="3200" b="1" i="1" dirty="0" smtClean="0">
                <a:ln w="6350" cap="flat" cmpd="sng" algn="ctr">
                  <a:solidFill>
                    <a:srgbClr val="FF0000"/>
                  </a:solidFill>
                  <a:prstDash val="solid"/>
                  <a:round/>
                  <a:headEnd type="none" w="med" len="med"/>
                  <a:tailEnd type="none" w="med" len="med"/>
                </a:ln>
              </a:rPr>
              <a:t/>
            </a:r>
            <a:br>
              <a:rPr lang="en-US" sz="3200" b="1" i="1" dirty="0" smtClean="0">
                <a:ln w="6350" cap="flat" cmpd="sng" algn="ctr">
                  <a:solidFill>
                    <a:srgbClr val="FF0000"/>
                  </a:solidFill>
                  <a:prstDash val="solid"/>
                  <a:round/>
                  <a:headEnd type="none" w="med" len="med"/>
                  <a:tailEnd type="none" w="med" len="med"/>
                </a:ln>
              </a:rPr>
            </a:br>
            <a:r>
              <a:rPr lang="en-US" sz="3200" b="1" i="1" dirty="0" smtClean="0">
                <a:ln w="6350" cap="flat" cmpd="sng" algn="ctr">
                  <a:solidFill>
                    <a:srgbClr val="FF0000"/>
                  </a:solidFill>
                  <a:prstDash val="solid"/>
                  <a:round/>
                  <a:headEnd type="none" w="med" len="med"/>
                  <a:tailEnd type="none" w="med" len="med"/>
                </a:ln>
              </a:rPr>
              <a:t>	     </a:t>
            </a:r>
            <a:r>
              <a:rPr lang="en-US" sz="2667" b="1" i="1" cap="small" dirty="0" smtClean="0"/>
              <a:t>U</a:t>
            </a:r>
            <a:r>
              <a:rPr lang="en-US" sz="3111" b="1" i="1" dirty="0" smtClean="0"/>
              <a:t>nited Nations Building, New York City</a:t>
            </a:r>
            <a:r>
              <a:rPr lang="en-US" sz="3111" i="1" dirty="0" smtClean="0"/>
              <a:t/>
            </a:r>
            <a:br>
              <a:rPr lang="en-US" sz="3111" i="1" dirty="0" smtClean="0"/>
            </a:br>
            <a:r>
              <a:rPr lang="en-US" sz="3111" b="1" i="1" dirty="0" smtClean="0"/>
              <a:t>            SAVE THE DATE:       FRIDAY, APRIL 6, 2018</a:t>
            </a:r>
            <a:r>
              <a:rPr lang="en-US" i="1" dirty="0" smtClean="0"/>
              <a:t/>
            </a:r>
            <a:br>
              <a:rPr lang="en-US" i="1" dirty="0" smtClean="0"/>
            </a:br>
            <a:endParaRPr lang="en-US" i="1" dirty="0"/>
          </a:p>
        </p:txBody>
      </p:sp>
      <p:sp>
        <p:nvSpPr>
          <p:cNvPr id="3" name="Subtitle 2"/>
          <p:cNvSpPr>
            <a:spLocks noGrp="1"/>
          </p:cNvSpPr>
          <p:nvPr>
            <p:ph type="subTitle" idx="1"/>
          </p:nvPr>
        </p:nvSpPr>
        <p:spPr>
          <a:xfrm>
            <a:off x="1657815" y="2320626"/>
            <a:ext cx="8216844" cy="4327655"/>
          </a:xfrm>
        </p:spPr>
        <p:txBody>
          <a:bodyPr>
            <a:normAutofit fontScale="77500" lnSpcReduction="20000"/>
          </a:bodyPr>
          <a:lstStyle/>
          <a:p>
            <a:endParaRPr lang="en-US" b="1" dirty="0" smtClean="0">
              <a:hlinkClick r:id="rId2"/>
            </a:endParaRPr>
          </a:p>
          <a:p>
            <a:r>
              <a:rPr lang="en-US" b="1" dirty="0" smtClean="0">
                <a:hlinkClick r:id="rId2"/>
              </a:rPr>
              <a:t> </a:t>
            </a:r>
            <a:r>
              <a:rPr lang="en-US" b="1" dirty="0" smtClean="0"/>
              <a:t>	</a:t>
            </a:r>
          </a:p>
          <a:p>
            <a:r>
              <a:rPr lang="en-US" b="1" dirty="0" smtClean="0"/>
              <a:t>	</a:t>
            </a:r>
            <a:r>
              <a:rPr lang="en-US" sz="7040" b="1" i="1" dirty="0">
                <a:ln>
                  <a:solidFill>
                    <a:srgbClr val="FF0000"/>
                  </a:solidFill>
                </a:ln>
              </a:rPr>
              <a:t>“Stepping Up to Protect the World’s</a:t>
            </a:r>
            <a:r>
              <a:rPr lang="en-US" sz="7040" b="1" i="1" dirty="0" smtClean="0">
                <a:ln>
                  <a:solidFill>
                    <a:srgbClr val="FF0000"/>
                  </a:solidFill>
                </a:ln>
              </a:rPr>
              <a:t> 		Children</a:t>
            </a:r>
            <a:r>
              <a:rPr lang="en-US" sz="7040" b="1" i="1" dirty="0">
                <a:ln>
                  <a:solidFill>
                    <a:srgbClr val="FF0000"/>
                  </a:solidFill>
                </a:ln>
              </a:rPr>
              <a:t>”</a:t>
            </a:r>
            <a:endParaRPr lang="en-US" sz="7040" i="1" dirty="0" smtClean="0">
              <a:ln>
                <a:solidFill>
                  <a:srgbClr val="FF0000"/>
                </a:solidFill>
              </a:ln>
            </a:endParaRPr>
          </a:p>
          <a:p>
            <a:endParaRPr lang="en-US" dirty="0" smtClean="0">
              <a:hlinkClick r:id="rId3"/>
            </a:endParaRPr>
          </a:p>
          <a:p>
            <a:r>
              <a:rPr lang="en-US" sz="5091" dirty="0" smtClean="0">
                <a:ln>
                  <a:solidFill>
                    <a:schemeClr val="tx1"/>
                  </a:solidFill>
                </a:ln>
                <a:solidFill>
                  <a:schemeClr val="tx1"/>
                </a:solidFill>
                <a:hlinkClick r:id="rId3"/>
              </a:rPr>
              <a:t>http</a:t>
            </a:r>
            <a:r>
              <a:rPr lang="en-US" sz="5091" dirty="0">
                <a:ln>
                  <a:solidFill>
                    <a:schemeClr val="tx1"/>
                  </a:solidFill>
                </a:ln>
                <a:solidFill>
                  <a:schemeClr val="tx1"/>
                </a:solidFill>
                <a:hlinkClick r:id="rId3"/>
              </a:rPr>
              <a:t>://www.ctaun.org/conferences/2018-un</a:t>
            </a:r>
            <a:r>
              <a:rPr lang="en-US" sz="5091" dirty="0" smtClean="0">
                <a:ln>
                  <a:solidFill>
                    <a:schemeClr val="tx1"/>
                  </a:solidFill>
                </a:ln>
                <a:solidFill>
                  <a:schemeClr val="tx1"/>
                </a:solidFill>
                <a:hlinkClick r:id="rId3"/>
              </a:rPr>
              <a:t>/</a:t>
            </a:r>
            <a:endParaRPr lang="en-US" sz="5091" dirty="0" smtClean="0">
              <a:ln>
                <a:solidFill>
                  <a:schemeClr val="tx1"/>
                </a:solidFill>
              </a:ln>
              <a:solidFill>
                <a:schemeClr val="tx1"/>
              </a:solidFill>
            </a:endParaRPr>
          </a:p>
          <a:p>
            <a:endParaRPr lang="en-US" dirty="0" smtClean="0"/>
          </a:p>
          <a:p>
            <a:endParaRPr lang="en-US" sz="5091" b="1" i="1" dirty="0" smtClean="0">
              <a:ln w="12700" cap="flat" cmpd="sng" algn="ctr">
                <a:solidFill>
                  <a:schemeClr val="tx1"/>
                </a:solidFill>
                <a:prstDash val="solid"/>
                <a:round/>
                <a:headEnd type="none" w="med" len="med"/>
                <a:tailEnd type="none" w="med" len="med"/>
              </a:l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18406"/>
            <a:ext cx="8902644" cy="1470025"/>
          </a:xfrm>
        </p:spPr>
        <p:txBody>
          <a:bodyPr>
            <a:normAutofit fontScale="90000"/>
          </a:bodyPr>
          <a:lstStyle/>
          <a:p>
            <a:r>
              <a:rPr lang="en-US" sz="3111" i="1" dirty="0" smtClean="0"/>
              <a:t/>
            </a:r>
            <a:br>
              <a:rPr lang="en-US" sz="3111" i="1" dirty="0" smtClean="0"/>
            </a:br>
            <a:r>
              <a:rPr lang="en-US" sz="3111" i="1" dirty="0" smtClean="0"/>
              <a:t> 	</a:t>
            </a:r>
            <a:r>
              <a:rPr lang="en-US" sz="4889" i="1" dirty="0" smtClean="0"/>
              <a:t> </a:t>
            </a:r>
            <a:r>
              <a:rPr lang="en-US" sz="4889" b="1" i="1" dirty="0" smtClean="0"/>
              <a:t>“Injustice anywhere is a threat       		   to justice everywhere?” </a:t>
            </a:r>
            <a:r>
              <a:rPr lang="en-US" b="1" i="1" dirty="0" smtClean="0"/>
              <a:t/>
            </a:r>
            <a:br>
              <a:rPr lang="en-US" b="1" i="1" dirty="0" smtClean="0"/>
            </a:br>
            <a:r>
              <a:rPr lang="en-US" b="1" i="1" dirty="0" smtClean="0"/>
              <a:t>				</a:t>
            </a:r>
            <a:r>
              <a:rPr lang="en-US" sz="3111" i="1" dirty="0" smtClean="0"/>
              <a:t>(Martin Luther King, Jr.)</a:t>
            </a:r>
            <a:r>
              <a:rPr lang="en-US" sz="3111" dirty="0" smtClean="0"/>
              <a:t> </a:t>
            </a:r>
            <a:r>
              <a:rPr lang="en-US" sz="3556" dirty="0" smtClean="0"/>
              <a:t/>
            </a:r>
            <a:br>
              <a:rPr lang="en-US" sz="3556" dirty="0" smtClean="0"/>
            </a:br>
            <a:r>
              <a:rPr lang="en-US" sz="3556" dirty="0" smtClean="0"/>
              <a:t/>
            </a:r>
            <a:br>
              <a:rPr lang="en-US" sz="3556" dirty="0" smtClean="0"/>
            </a:br>
            <a:r>
              <a:rPr lang="en-US" sz="3556" dirty="0" smtClean="0"/>
              <a:t>			</a:t>
            </a:r>
            <a:r>
              <a:rPr lang="en-US" sz="3556" b="1" i="1" dirty="0" smtClean="0"/>
              <a:t>FRIDAY, APRIL 6, 2018</a:t>
            </a:r>
            <a:r>
              <a:rPr lang="en-US" i="1" dirty="0" smtClean="0"/>
              <a:t/>
            </a:r>
            <a:br>
              <a:rPr lang="en-US" i="1" dirty="0" smtClean="0"/>
            </a:br>
            <a:endParaRPr lang="en-US" i="1" dirty="0"/>
          </a:p>
        </p:txBody>
      </p:sp>
      <p:sp>
        <p:nvSpPr>
          <p:cNvPr id="3" name="Subtitle 2"/>
          <p:cNvSpPr>
            <a:spLocks noGrp="1"/>
          </p:cNvSpPr>
          <p:nvPr>
            <p:ph type="subTitle" idx="1"/>
          </p:nvPr>
        </p:nvSpPr>
        <p:spPr>
          <a:xfrm>
            <a:off x="1987047" y="2838063"/>
            <a:ext cx="8216844" cy="4327655"/>
          </a:xfrm>
        </p:spPr>
        <p:txBody>
          <a:bodyPr>
            <a:normAutofit/>
          </a:bodyPr>
          <a:lstStyle/>
          <a:p>
            <a:endParaRPr lang="en-US" b="1" dirty="0" smtClean="0">
              <a:hlinkClick r:id="rId2"/>
            </a:endParaRPr>
          </a:p>
          <a:p>
            <a:r>
              <a:rPr lang="en-US" b="1" dirty="0" smtClean="0">
                <a:hlinkClick r:id="rId2"/>
              </a:rPr>
              <a:t> </a:t>
            </a:r>
            <a:r>
              <a:rPr lang="en-US" b="1" dirty="0" smtClean="0"/>
              <a:t>	</a:t>
            </a:r>
          </a:p>
          <a:p>
            <a:r>
              <a:rPr lang="en-US" sz="5091" dirty="0" smtClean="0">
                <a:ln>
                  <a:solidFill>
                    <a:schemeClr val="tx1"/>
                  </a:solidFill>
                </a:ln>
                <a:solidFill>
                  <a:schemeClr val="tx1"/>
                </a:solidFill>
                <a:hlinkClick r:id="rId3"/>
              </a:rPr>
              <a:t>http</a:t>
            </a:r>
            <a:r>
              <a:rPr lang="en-US" sz="5091" dirty="0">
                <a:ln>
                  <a:solidFill>
                    <a:schemeClr val="tx1"/>
                  </a:solidFill>
                </a:ln>
                <a:solidFill>
                  <a:schemeClr val="tx1"/>
                </a:solidFill>
                <a:hlinkClick r:id="rId3"/>
              </a:rPr>
              <a:t>://www.ctaun.org/conferences/2018-un</a:t>
            </a:r>
            <a:r>
              <a:rPr lang="en-US" sz="5091" dirty="0" smtClean="0">
                <a:ln>
                  <a:solidFill>
                    <a:schemeClr val="tx1"/>
                  </a:solidFill>
                </a:ln>
                <a:solidFill>
                  <a:schemeClr val="tx1"/>
                </a:solidFill>
                <a:hlinkClick r:id="rId3"/>
              </a:rPr>
              <a:t>/</a:t>
            </a:r>
            <a:endParaRPr lang="en-US" sz="5091" dirty="0" smtClean="0">
              <a:ln>
                <a:solidFill>
                  <a:schemeClr val="tx1"/>
                </a:solidFill>
              </a:ln>
              <a:solidFill>
                <a:schemeClr val="tx1"/>
              </a:solidFill>
            </a:endParaRPr>
          </a:p>
          <a:p>
            <a:endParaRPr lang="en-US" dirty="0" smtClean="0"/>
          </a:p>
          <a:p>
            <a:endParaRPr lang="en-US" sz="5091" b="1" i="1" dirty="0" smtClean="0">
              <a:ln w="6350" cap="flat" cmpd="sng" algn="ctr">
                <a:solidFill>
                  <a:srgbClr val="FF0000"/>
                </a:solidFill>
                <a:prstDash val="solid"/>
                <a:round/>
                <a:headEnd type="none" w="med" len="med"/>
                <a:tailEnd type="none" w="med" len="med"/>
              </a:l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2015" y="5364471"/>
            <a:ext cx="9144000" cy="1470025"/>
          </a:xfrm>
        </p:spPr>
        <p:txBody>
          <a:bodyPr>
            <a:normAutofit fontScale="90000"/>
          </a:bodyPr>
          <a:lstStyle/>
          <a:p>
            <a:r>
              <a:rPr lang="en-US" sz="5333" b="1" i="1" dirty="0" smtClean="0"/>
              <a:t> “Promises made to children </a:t>
            </a:r>
            <a:br>
              <a:rPr lang="en-US" sz="5333" b="1" i="1" dirty="0" smtClean="0"/>
            </a:br>
            <a:r>
              <a:rPr lang="en-US" sz="5333" b="1" i="1" dirty="0" smtClean="0"/>
              <a:t>      are sacred.”     </a:t>
            </a:r>
            <a:r>
              <a:rPr lang="en-US" sz="2667" b="1" i="1" dirty="0" smtClean="0"/>
              <a:t>Nelson Mandela</a:t>
            </a:r>
            <a:br>
              <a:rPr lang="en-US" sz="2667" b="1" i="1" dirty="0" smtClean="0"/>
            </a:br>
            <a:r>
              <a:rPr lang="en-US" sz="1800" b="1" i="1" dirty="0" smtClean="0"/>
              <a:t/>
            </a:r>
            <a:br>
              <a:rPr lang="en-US" sz="1800" b="1" i="1" dirty="0" smtClean="0"/>
            </a:br>
            <a:r>
              <a:rPr lang="en-US" sz="1800" b="1" i="1" dirty="0" smtClean="0"/>
              <a:t/>
            </a:r>
            <a:br>
              <a:rPr lang="en-US" sz="1800" b="1" i="1" dirty="0" smtClean="0"/>
            </a:br>
            <a:r>
              <a:rPr lang="en-US" sz="1800" b="1" i="1" dirty="0" smtClean="0"/>
              <a:t/>
            </a:r>
            <a:br>
              <a:rPr lang="en-US" sz="1800" b="1" i="1" dirty="0" smtClean="0"/>
            </a:br>
            <a:r>
              <a:rPr lang="en-US" sz="3556" dirty="0" smtClean="0"/>
              <a:t>CTAUN exists to provide opportunities for </a:t>
            </a:r>
            <a:br>
              <a:rPr lang="en-US" sz="3556" dirty="0" smtClean="0"/>
            </a:br>
            <a:r>
              <a:rPr lang="en-US" sz="3556" dirty="0" smtClean="0"/>
              <a:t>educators to learn, understand and appreciate</a:t>
            </a:r>
            <a:br>
              <a:rPr lang="en-US" sz="3556" dirty="0" smtClean="0"/>
            </a:br>
            <a:r>
              <a:rPr lang="en-US" sz="3556" dirty="0" smtClean="0"/>
              <a:t>the work of the UN, and to incorporate global awareness into curricula and school activities </a:t>
            </a:r>
            <a:br>
              <a:rPr lang="en-US" sz="3556" dirty="0" smtClean="0"/>
            </a:br>
            <a:r>
              <a:rPr lang="en-US" sz="3556" dirty="0" smtClean="0"/>
              <a:t>at all levels. </a:t>
            </a:r>
            <a:r>
              <a:rPr lang="en-US" sz="3111" dirty="0" smtClean="0"/>
              <a:t/>
            </a:r>
            <a:br>
              <a:rPr lang="en-US" sz="3111" dirty="0" smtClean="0"/>
            </a:br>
            <a:r>
              <a:rPr lang="en-US" sz="3200" dirty="0" smtClean="0"/>
              <a:t/>
            </a:r>
            <a:br>
              <a:rPr lang="en-US" sz="3200" dirty="0" smtClean="0"/>
            </a:br>
            <a:r>
              <a:rPr lang="en-US" i="1" dirty="0" smtClean="0"/>
              <a:t/>
            </a:r>
            <a:br>
              <a:rPr lang="en-US" i="1" dirty="0" smtClean="0"/>
            </a:br>
            <a:endParaRPr lang="en-US" i="1" dirty="0"/>
          </a:p>
        </p:txBody>
      </p:sp>
      <p:sp>
        <p:nvSpPr>
          <p:cNvPr id="3" name="Subtitle 2"/>
          <p:cNvSpPr>
            <a:spLocks noGrp="1"/>
          </p:cNvSpPr>
          <p:nvPr>
            <p:ph type="subTitle" idx="1"/>
          </p:nvPr>
        </p:nvSpPr>
        <p:spPr>
          <a:xfrm>
            <a:off x="466313" y="6099484"/>
            <a:ext cx="8216844" cy="2728305"/>
          </a:xfrm>
        </p:spPr>
        <p:txBody>
          <a:bodyPr>
            <a:normAutofit fontScale="92500" lnSpcReduction="10000"/>
          </a:bodyPr>
          <a:lstStyle/>
          <a:p>
            <a:endParaRPr lang="en-US" b="1" dirty="0" smtClean="0">
              <a:hlinkClick r:id="rId2"/>
            </a:endParaRPr>
          </a:p>
          <a:p>
            <a:endParaRPr lang="en-US" b="1" dirty="0" smtClean="0">
              <a:hlinkClick r:id="rId2"/>
            </a:endParaRPr>
          </a:p>
          <a:p>
            <a:r>
              <a:rPr lang="en-US" b="1" dirty="0" smtClean="0">
                <a:hlinkClick r:id="rId2"/>
              </a:rPr>
              <a:t> </a:t>
            </a:r>
            <a:r>
              <a:rPr lang="en-US" b="1" dirty="0" smtClean="0"/>
              <a:t>	</a:t>
            </a:r>
          </a:p>
          <a:p>
            <a:r>
              <a:rPr lang="en-US" sz="3892" dirty="0" smtClean="0">
                <a:ln>
                  <a:solidFill>
                    <a:schemeClr val="bg1"/>
                  </a:solidFill>
                </a:ln>
                <a:solidFill>
                  <a:schemeClr val="tx1"/>
                </a:solidFill>
                <a:hlinkClick r:id="rId3"/>
              </a:rPr>
              <a:t>http</a:t>
            </a:r>
            <a:r>
              <a:rPr lang="en-US" sz="3892" dirty="0">
                <a:ln>
                  <a:solidFill>
                    <a:schemeClr val="bg1"/>
                  </a:solidFill>
                </a:ln>
                <a:solidFill>
                  <a:schemeClr val="tx1"/>
                </a:solidFill>
                <a:hlinkClick r:id="rId3"/>
              </a:rPr>
              <a:t>://www.ctaun.org/conferences/2018-un</a:t>
            </a:r>
            <a:r>
              <a:rPr lang="en-US" sz="3892" dirty="0" smtClean="0">
                <a:ln>
                  <a:solidFill>
                    <a:schemeClr val="bg1"/>
                  </a:solidFill>
                </a:ln>
                <a:solidFill>
                  <a:schemeClr val="tx1"/>
                </a:solidFill>
                <a:hlinkClick r:id="rId3"/>
              </a:rPr>
              <a:t>/</a:t>
            </a:r>
            <a:endParaRPr lang="en-US" sz="3892" dirty="0" smtClean="0">
              <a:ln>
                <a:solidFill>
                  <a:schemeClr val="bg1"/>
                </a:solidFill>
              </a:ln>
              <a:solidFill>
                <a:schemeClr val="tx1"/>
              </a:solidFill>
            </a:endParaRPr>
          </a:p>
          <a:p>
            <a:endParaRPr lang="en-US" dirty="0" smtClean="0"/>
          </a:p>
          <a:p>
            <a:endParaRPr lang="en-US" sz="5091" b="1" i="1" dirty="0" smtClean="0">
              <a:ln w="6350" cap="flat" cmpd="sng" algn="ctr">
                <a:solidFill>
                  <a:srgbClr val="FF0000"/>
                </a:solidFill>
                <a:prstDash val="solid"/>
                <a:round/>
                <a:headEnd type="none" w="med" len="med"/>
                <a:tailEnd type="none" w="med" len="med"/>
              </a:l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56" y="1912949"/>
            <a:ext cx="8902644" cy="1470025"/>
          </a:xfrm>
        </p:spPr>
        <p:txBody>
          <a:bodyPr>
            <a:normAutofit fontScale="90000"/>
          </a:bodyPr>
          <a:lstStyle/>
          <a:p>
            <a:r>
              <a:rPr lang="en-US" sz="4000" b="1" i="1" dirty="0" smtClean="0">
                <a:ln w="6350" cap="flat" cmpd="sng" algn="ctr">
                  <a:solidFill>
                    <a:srgbClr val="FF0000"/>
                  </a:solidFill>
                  <a:prstDash val="solid"/>
                  <a:round/>
                  <a:headEnd type="none" w="med" len="med"/>
                  <a:tailEnd type="none" w="med" len="med"/>
                </a:ln>
              </a:rPr>
              <a:t>        19</a:t>
            </a:r>
            <a:r>
              <a:rPr lang="en-US" sz="4000" b="1" i="1" baseline="30000" dirty="0" smtClean="0">
                <a:ln w="6350" cap="flat" cmpd="sng" algn="ctr">
                  <a:solidFill>
                    <a:srgbClr val="FF0000"/>
                  </a:solidFill>
                  <a:prstDash val="solid"/>
                  <a:round/>
                  <a:headEnd type="none" w="med" len="med"/>
                  <a:tailEnd type="none" w="med" len="med"/>
                </a:ln>
              </a:rPr>
              <a:t>th</a:t>
            </a:r>
            <a:r>
              <a:rPr lang="en-US" sz="4000" b="1" i="1" dirty="0" smtClean="0">
                <a:ln w="6350" cap="flat" cmpd="sng" algn="ctr">
                  <a:solidFill>
                    <a:srgbClr val="FF0000"/>
                  </a:solidFill>
                  <a:prstDash val="solid"/>
                  <a:round/>
                  <a:headEnd type="none" w="med" len="med"/>
                  <a:tailEnd type="none" w="med" len="med"/>
                </a:ln>
              </a:rPr>
              <a:t> Annual CONFERENCE ON </a:t>
            </a:r>
            <a:br>
              <a:rPr lang="en-US" sz="4000" b="1" i="1" dirty="0" smtClean="0">
                <a:ln w="6350" cap="flat" cmpd="sng" algn="ctr">
                  <a:solidFill>
                    <a:srgbClr val="FF0000"/>
                  </a:solidFill>
                  <a:prstDash val="solid"/>
                  <a:round/>
                  <a:headEnd type="none" w="med" len="med"/>
                  <a:tailEnd type="none" w="med" len="med"/>
                </a:ln>
              </a:rPr>
            </a:br>
            <a:r>
              <a:rPr lang="en-US" sz="4000" b="1" i="1" dirty="0" smtClean="0">
                <a:ln w="6350" cap="flat" cmpd="sng" algn="ctr">
                  <a:solidFill>
                    <a:srgbClr val="FF0000"/>
                  </a:solidFill>
                  <a:prstDash val="solid"/>
                  <a:round/>
                  <a:headEnd type="none" w="med" len="med"/>
                  <a:tailEnd type="none" w="med" len="med"/>
                </a:ln>
              </a:rPr>
              <a:t>		TEACHING ABOUT THE 		</a:t>
            </a:r>
            <a:br>
              <a:rPr lang="en-US" sz="4000" b="1" i="1" dirty="0" smtClean="0">
                <a:ln w="6350" cap="flat" cmpd="sng" algn="ctr">
                  <a:solidFill>
                    <a:srgbClr val="FF0000"/>
                  </a:solidFill>
                  <a:prstDash val="solid"/>
                  <a:round/>
                  <a:headEnd type="none" w="med" len="med"/>
                  <a:tailEnd type="none" w="med" len="med"/>
                </a:ln>
              </a:rPr>
            </a:br>
            <a:r>
              <a:rPr lang="en-US" sz="4000" b="1" i="1" dirty="0" smtClean="0">
                <a:ln w="6350" cap="flat" cmpd="sng" algn="ctr">
                  <a:solidFill>
                    <a:srgbClr val="FF0000"/>
                  </a:solidFill>
                  <a:prstDash val="solid"/>
                  <a:round/>
                  <a:headEnd type="none" w="med" len="med"/>
                  <a:tailEnd type="none" w="med" len="med"/>
                </a:ln>
              </a:rPr>
              <a:t>		     UNITED NATIONS</a:t>
            </a:r>
            <a:r>
              <a:rPr lang="en-US" sz="3200" b="1" i="1" dirty="0" smtClean="0">
                <a:ln w="6350" cap="flat" cmpd="sng" algn="ctr">
                  <a:solidFill>
                    <a:srgbClr val="FF0000"/>
                  </a:solidFill>
                  <a:prstDash val="solid"/>
                  <a:round/>
                  <a:headEnd type="none" w="med" len="med"/>
                  <a:tailEnd type="none" w="med" len="med"/>
                </a:ln>
              </a:rPr>
              <a:t/>
            </a:r>
            <a:br>
              <a:rPr lang="en-US" sz="3200" b="1" i="1" dirty="0" smtClean="0">
                <a:ln w="6350" cap="flat" cmpd="sng" algn="ctr">
                  <a:solidFill>
                    <a:srgbClr val="FF0000"/>
                  </a:solidFill>
                  <a:prstDash val="solid"/>
                  <a:round/>
                  <a:headEnd type="none" w="med" len="med"/>
                  <a:tailEnd type="none" w="med" len="med"/>
                </a:ln>
              </a:rPr>
            </a:br>
            <a:r>
              <a:rPr lang="en-US" sz="3200" b="1" i="1" dirty="0" smtClean="0">
                <a:ln w="6350" cap="flat" cmpd="sng" algn="ctr">
                  <a:solidFill>
                    <a:srgbClr val="FF0000"/>
                  </a:solidFill>
                  <a:prstDash val="solid"/>
                  <a:round/>
                  <a:headEnd type="none" w="med" len="med"/>
                  <a:tailEnd type="none" w="med" len="med"/>
                </a:ln>
              </a:rPr>
              <a:t>	     </a:t>
            </a:r>
            <a:r>
              <a:rPr lang="en-US" sz="2667" b="1" i="1" cap="small" dirty="0" smtClean="0"/>
              <a:t>U</a:t>
            </a:r>
            <a:r>
              <a:rPr lang="en-US" sz="3111" b="1" i="1" dirty="0" smtClean="0"/>
              <a:t>nited Nations Building, New York City</a:t>
            </a:r>
            <a:r>
              <a:rPr lang="en-US" sz="3111" i="1" dirty="0" smtClean="0"/>
              <a:t/>
            </a:r>
            <a:br>
              <a:rPr lang="en-US" sz="3111" i="1" dirty="0" smtClean="0"/>
            </a:br>
            <a:r>
              <a:rPr lang="en-US" sz="3111" b="1" i="1" dirty="0" smtClean="0"/>
              <a:t>            SAVE THE DATE:       FRIDAY, APRIL 6, 2018</a:t>
            </a:r>
            <a:r>
              <a:rPr lang="en-US" i="1" dirty="0" smtClean="0"/>
              <a:t/>
            </a:r>
            <a:br>
              <a:rPr lang="en-US" i="1" dirty="0" smtClean="0"/>
            </a:br>
            <a:endParaRPr lang="en-US" i="1" dirty="0"/>
          </a:p>
        </p:txBody>
      </p:sp>
      <p:sp>
        <p:nvSpPr>
          <p:cNvPr id="3" name="Subtitle 2"/>
          <p:cNvSpPr>
            <a:spLocks noGrp="1"/>
          </p:cNvSpPr>
          <p:nvPr>
            <p:ph type="subTitle" idx="1"/>
          </p:nvPr>
        </p:nvSpPr>
        <p:spPr>
          <a:xfrm>
            <a:off x="1657815" y="2320626"/>
            <a:ext cx="8216844" cy="4327655"/>
          </a:xfrm>
        </p:spPr>
        <p:txBody>
          <a:bodyPr>
            <a:normAutofit fontScale="77500" lnSpcReduction="20000"/>
          </a:bodyPr>
          <a:lstStyle/>
          <a:p>
            <a:endParaRPr lang="en-US" b="1" dirty="0" smtClean="0">
              <a:hlinkClick r:id="rId2"/>
            </a:endParaRPr>
          </a:p>
          <a:p>
            <a:r>
              <a:rPr lang="en-US" b="1" dirty="0" smtClean="0">
                <a:hlinkClick r:id="rId2"/>
              </a:rPr>
              <a:t> </a:t>
            </a:r>
            <a:r>
              <a:rPr lang="en-US" b="1" dirty="0" smtClean="0"/>
              <a:t>	</a:t>
            </a:r>
          </a:p>
          <a:p>
            <a:r>
              <a:rPr lang="en-US" b="1" dirty="0" smtClean="0"/>
              <a:t>	</a:t>
            </a:r>
            <a:r>
              <a:rPr lang="en-US" sz="7040" b="1" i="1" dirty="0">
                <a:ln>
                  <a:solidFill>
                    <a:srgbClr val="FF0000"/>
                  </a:solidFill>
                </a:ln>
              </a:rPr>
              <a:t>“Stepping Up to Protect the World’s</a:t>
            </a:r>
            <a:r>
              <a:rPr lang="en-US" sz="7040" b="1" i="1" dirty="0" smtClean="0">
                <a:ln>
                  <a:solidFill>
                    <a:srgbClr val="FF0000"/>
                  </a:solidFill>
                </a:ln>
              </a:rPr>
              <a:t> 		Children</a:t>
            </a:r>
            <a:r>
              <a:rPr lang="en-US" sz="7040" b="1" i="1" dirty="0">
                <a:ln>
                  <a:solidFill>
                    <a:srgbClr val="FF0000"/>
                  </a:solidFill>
                </a:ln>
              </a:rPr>
              <a:t>”</a:t>
            </a:r>
            <a:endParaRPr lang="en-US" sz="7040" i="1" dirty="0" smtClean="0">
              <a:ln>
                <a:solidFill>
                  <a:srgbClr val="FF0000"/>
                </a:solidFill>
              </a:ln>
            </a:endParaRPr>
          </a:p>
          <a:p>
            <a:endParaRPr lang="en-US" dirty="0" smtClean="0">
              <a:hlinkClick r:id="rId3"/>
            </a:endParaRPr>
          </a:p>
          <a:p>
            <a:r>
              <a:rPr lang="en-US" sz="5091" dirty="0" smtClean="0">
                <a:ln>
                  <a:solidFill>
                    <a:schemeClr val="tx1"/>
                  </a:solidFill>
                </a:ln>
                <a:solidFill>
                  <a:schemeClr val="tx1"/>
                </a:solidFill>
                <a:hlinkClick r:id="rId3"/>
              </a:rPr>
              <a:t>http</a:t>
            </a:r>
            <a:r>
              <a:rPr lang="en-US" sz="5091" dirty="0">
                <a:ln>
                  <a:solidFill>
                    <a:schemeClr val="tx1"/>
                  </a:solidFill>
                </a:ln>
                <a:solidFill>
                  <a:schemeClr val="tx1"/>
                </a:solidFill>
                <a:hlinkClick r:id="rId3"/>
              </a:rPr>
              <a:t>://www.ctaun.org/conferences/2018-un</a:t>
            </a:r>
            <a:r>
              <a:rPr lang="en-US" sz="5091" dirty="0" smtClean="0">
                <a:ln>
                  <a:solidFill>
                    <a:schemeClr val="tx1"/>
                  </a:solidFill>
                </a:ln>
                <a:solidFill>
                  <a:schemeClr val="tx1"/>
                </a:solidFill>
                <a:hlinkClick r:id="rId3"/>
              </a:rPr>
              <a:t>/</a:t>
            </a:r>
            <a:endParaRPr lang="en-US" sz="5091" dirty="0" smtClean="0">
              <a:ln>
                <a:solidFill>
                  <a:schemeClr val="tx1"/>
                </a:solidFill>
              </a:ln>
              <a:solidFill>
                <a:schemeClr val="tx1"/>
              </a:solidFill>
            </a:endParaRPr>
          </a:p>
          <a:p>
            <a:endParaRPr lang="en-US" dirty="0" smtClean="0"/>
          </a:p>
          <a:p>
            <a:endParaRPr lang="en-US" sz="5091" b="1" i="1" dirty="0" smtClean="0">
              <a:ln w="12700" cap="flat" cmpd="sng" algn="ctr">
                <a:solidFill>
                  <a:schemeClr val="tx1"/>
                </a:solidFill>
                <a:prstDash val="solid"/>
                <a:round/>
                <a:headEnd type="none" w="med" len="med"/>
                <a:tailEnd type="none" w="med" len="med"/>
              </a:l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2960924"/>
            <a:ext cx="7498080" cy="1143000"/>
          </a:xfrm>
        </p:spPr>
        <p:txBody>
          <a:bodyPr>
            <a:normAutofit fontScale="90000"/>
          </a:bodyPr>
          <a:lstStyle/>
          <a:p>
            <a:r>
              <a:rPr lang="en-US" sz="6000" dirty="0" smtClean="0"/>
              <a:t>ANNIVERSARY 				BOOKLET</a:t>
            </a:r>
            <a:br>
              <a:rPr lang="en-US" sz="6000" dirty="0" smtClean="0"/>
            </a:br>
            <a:r>
              <a:rPr lang="en-US" sz="6000" dirty="0" smtClean="0"/>
              <a:t/>
            </a:r>
            <a:br>
              <a:rPr lang="en-US" sz="6000" dirty="0" smtClean="0"/>
            </a:br>
            <a:r>
              <a:rPr lang="en-US" sz="6000" dirty="0" smtClean="0"/>
              <a:t>		1986 -- 2016</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9064" y="-180875"/>
            <a:ext cx="8913911" cy="1927225"/>
          </a:xfrm>
        </p:spPr>
        <p:txBody>
          <a:bodyPr>
            <a:normAutofit fontScale="90000"/>
          </a:bodyPr>
          <a:lstStyle/>
          <a:p>
            <a:r>
              <a:rPr lang="en-US" sz="4889" i="1" dirty="0" smtClean="0"/>
              <a:t>2016 Omega State Anniversary Booklet</a:t>
            </a:r>
            <a:r>
              <a:rPr lang="en-US" dirty="0" smtClean="0"/>
              <a:t/>
            </a:r>
            <a:br>
              <a:rPr lang="en-US" dirty="0" smtClean="0"/>
            </a:br>
            <a:endParaRPr lang="en-US" dirty="0"/>
          </a:p>
        </p:txBody>
      </p:sp>
      <p:sp>
        <p:nvSpPr>
          <p:cNvPr id="4" name="Subtitle 3"/>
          <p:cNvSpPr>
            <a:spLocks noGrp="1"/>
          </p:cNvSpPr>
          <p:nvPr>
            <p:ph type="subTitle" idx="1"/>
          </p:nvPr>
        </p:nvSpPr>
        <p:spPr>
          <a:xfrm>
            <a:off x="896174" y="1746350"/>
            <a:ext cx="8686801" cy="5111650"/>
          </a:xfrm>
        </p:spPr>
        <p:txBody>
          <a:bodyPr>
            <a:normAutofit/>
          </a:bodyPr>
          <a:lstStyle/>
          <a:p>
            <a:pPr>
              <a:buFont typeface="Wingdings" charset="2"/>
              <a:buChar char="Ø"/>
            </a:pPr>
            <a:r>
              <a:rPr lang="en-US" sz="2400" b="1" dirty="0" smtClean="0"/>
              <a:t>*AVAILABLE AT STATE LEADERSHIP CONFERENCE</a:t>
            </a:r>
          </a:p>
          <a:p>
            <a:pPr>
              <a:buFont typeface="Wingdings" charset="2"/>
              <a:buChar char="Ø"/>
            </a:pPr>
            <a:endParaRPr lang="en-US" sz="2400" b="1" dirty="0" smtClean="0"/>
          </a:p>
          <a:p>
            <a:pPr>
              <a:buFont typeface="Wingdings" charset="2"/>
              <a:buChar char="Ø"/>
            </a:pPr>
            <a:r>
              <a:rPr lang="en-US" sz="2400" b="1" dirty="0" smtClean="0">
                <a:solidFill>
                  <a:srgbClr val="FF0000"/>
                </a:solidFill>
              </a:rPr>
              <a:t>*  MUST BE ORDERED AND PAID BY APRIL 1, 2018</a:t>
            </a:r>
          </a:p>
          <a:p>
            <a:pPr>
              <a:buFont typeface="Wingdings" charset="2"/>
              <a:buChar char="Ø"/>
            </a:pPr>
            <a:endParaRPr lang="en-US" sz="2400" b="1" dirty="0" smtClean="0">
              <a:solidFill>
                <a:srgbClr val="FF0000"/>
              </a:solidFill>
            </a:endParaRPr>
          </a:p>
          <a:p>
            <a:pPr>
              <a:buFont typeface="Wingdings" charset="2"/>
              <a:buChar char="Ø"/>
            </a:pPr>
            <a:r>
              <a:rPr lang="en-US" sz="2400" b="1" dirty="0" smtClean="0"/>
              <a:t>BOOKLET WILL BE APPROXIMATELY 180 PAGES</a:t>
            </a:r>
          </a:p>
          <a:p>
            <a:pPr>
              <a:buFont typeface="Wingdings" charset="2"/>
              <a:buChar char="Ø"/>
            </a:pPr>
            <a:endParaRPr lang="en-US" sz="2400" b="1" dirty="0" smtClean="0"/>
          </a:p>
          <a:p>
            <a:pPr>
              <a:buFont typeface="Wingdings" charset="2"/>
              <a:buChar char="Ø"/>
            </a:pPr>
            <a:r>
              <a:rPr lang="en-US" sz="2400" b="1" dirty="0" smtClean="0">
                <a:solidFill>
                  <a:srgbClr val="FF0000"/>
                </a:solidFill>
              </a:rPr>
              <a:t>WILL INCLUDE THE PAST 30 YEAR HISTORY OF ALL 			CHAPTERS</a:t>
            </a:r>
          </a:p>
          <a:p>
            <a:pPr>
              <a:buFont typeface="Wingdings" charset="2"/>
              <a:buChar char="Ø"/>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324</TotalTime>
  <Words>218</Words>
  <Application>Microsoft Office PowerPoint</Application>
  <PresentationFormat>On-screen Show (4:3)</PresentationFormat>
  <Paragraphs>148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Slide 1</vt:lpstr>
      <vt:lpstr>Slide 2</vt:lpstr>
      <vt:lpstr>        19th Annual CONFERENCE ON    TEACHING ABOUT THE           UNITED NATIONS       United Nations Building, New York City             SAVE THE DATE:       FRIDAY, APRIL 6, 2018 </vt:lpstr>
      <vt:lpstr>    “Injustice anywhere is a threat            to justice everywhere?”      (Martin Luther King, Jr.)      FRIDAY, APRIL 6, 2018 </vt:lpstr>
      <vt:lpstr> “Promises made to children        are sacred.”     Nelson Mandela    CTAUN exists to provide opportunities for  educators to learn, understand and appreciate the work of the UN, and to incorporate global awareness into curricula and school activities  at all levels.    </vt:lpstr>
      <vt:lpstr>        19th Annual CONFERENCE ON    TEACHING ABOUT THE           UNITED NATIONS       United Nations Building, New York City             SAVE THE DATE:       FRIDAY, APRIL 6, 2018 </vt:lpstr>
      <vt:lpstr>Slide 7</vt:lpstr>
      <vt:lpstr>ANNIVERSARY     BOOKLET    1986 -- 2016 </vt:lpstr>
      <vt:lpstr>2016 Omega State Anniversary Booklet </vt:lpstr>
      <vt:lpstr>2016 Omega State Anniversary Booklet </vt:lpstr>
      <vt:lpstr>Slide 11</vt:lpstr>
      <vt:lpstr>Slide 12</vt:lpstr>
      <vt:lpstr>Slide 13</vt:lpstr>
      <vt:lpstr>Slide 14</vt:lpstr>
      <vt:lpstr>Slide 15</vt:lpstr>
      <vt:lpstr>Slide 16</vt:lpstr>
      <vt:lpstr>Slide 17</vt:lpstr>
      <vt:lpstr>ANNIVERSARY     BOOKLET    1986 -- 2016 </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Flynn</dc:creator>
  <cp:lastModifiedBy>Nancy</cp:lastModifiedBy>
  <cp:revision>7</cp:revision>
  <dcterms:created xsi:type="dcterms:W3CDTF">2018-03-17T01:20:01Z</dcterms:created>
  <dcterms:modified xsi:type="dcterms:W3CDTF">2018-03-17T14:10:39Z</dcterms:modified>
</cp:coreProperties>
</file>