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" panose="020406040505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" panose="020406040505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" panose="020406040505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" panose="020406040505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" panose="020406040505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" panose="020406040505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" panose="020406040505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" panose="020406040505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" panose="020406040505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83876F-DC35-9141-9E7A-0ECF1972A8BE}" v="7" dt="2020-08-05T18:56:33.9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28"/>
  </p:normalViewPr>
  <p:slideViewPr>
    <p:cSldViewPr>
      <p:cViewPr varScale="1">
        <p:scale>
          <a:sx n="153" d="100"/>
          <a:sy n="153" d="100"/>
        </p:scale>
        <p:origin x="440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928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3A0D7-FCC6-1D41-A335-E00266EA063C}" type="datetimeFigureOut">
              <a:rPr lang="en-US" smtClean="0"/>
              <a:t>8/2/20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5D1E5C-FF5C-CB45-99B0-037140338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77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5D1E5C-FF5C-CB45-99B0-0371403389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09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85950"/>
            <a:ext cx="5638800" cy="1447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86150"/>
            <a:ext cx="6400800" cy="742950"/>
          </a:xfrm>
        </p:spPr>
        <p:txBody>
          <a:bodyPr/>
          <a:lstStyle>
            <a:lvl1pPr marL="0" indent="0" algn="l">
              <a:buNone/>
              <a:defRPr sz="2800" i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5420FE-93BF-1E49-ADFF-E49033D4ECA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248400" y="4857750"/>
            <a:ext cx="1981200" cy="260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1AE23-2EC7-4F4E-AB46-6407B91749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454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6096000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7903E28-91EC-1547-B3AC-384E8D6235C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400800" y="4857750"/>
            <a:ext cx="1981200" cy="260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D4608-CD98-CA42-B9CC-FC162E2C29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810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190750"/>
            <a:ext cx="6135687" cy="21359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657350"/>
            <a:ext cx="7772400" cy="50482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F7C5A42-E135-7540-A6F9-9DCCD2385F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Century" panose="02040604050505020304" pitchFamily="18" charset="0"/>
              </a:defRPr>
            </a:lvl1pPr>
          </a:lstStyle>
          <a:p>
            <a:pPr>
              <a:defRPr/>
            </a:pPr>
            <a:fld id="{D286A2D7-12E1-2540-AF14-15138AEAEF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552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5715000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210F4F5-F1C9-DF4C-80DA-5C36C98819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3401F-7D49-8644-B07F-DB408CAD74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577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56388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1CDDD42-9143-6F47-91DB-5ACF5B2062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466EB-8095-C34A-BF47-3BB0D7A70C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37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5638800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52DCB2A8-6126-EA4E-8230-6D7C0D458B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F3971-CFAE-454E-8AC1-E023A71AC5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537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E1AB650C-F009-2647-85AC-771CA2AB45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E5A66-9B37-B34B-813D-61F9F15FAD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450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534A961-4C21-F046-895F-02844537E3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ED55D-5916-7F4E-B7AE-2F48F8119E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661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353C898-5E33-0547-B367-F8EEAB5EA3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85935D8-17C0-6342-8A1D-8F93BAF7C6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C8D6AD-8096-E544-B7BA-020F79F445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324600" y="4857750"/>
            <a:ext cx="1981200" cy="260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Century" panose="02040604050505020304" pitchFamily="18" charset="0"/>
              </a:defRPr>
            </a:lvl1pPr>
          </a:lstStyle>
          <a:p>
            <a:pPr>
              <a:defRPr/>
            </a:pPr>
            <a:fld id="{6E85F844-ACAB-154C-8F4B-D275DF09A0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1" r:id="rId4"/>
    <p:sldLayoutId id="2147483662" r:id="rId5"/>
    <p:sldLayoutId id="2147483663" r:id="rId6"/>
    <p:sldLayoutId id="2147483664" r:id="rId7"/>
    <p:sldLayoutId id="2147483665" r:id="rId8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49A3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49A38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49A38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49A38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49A38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49A38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49A38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49A38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49A38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i="1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Century" panose="02040604050505020304" pitchFamily="18" charset="0"/>
          <a:ea typeface="+mn-ea"/>
          <a:cs typeface="Arial" panose="020B060402020202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Century" panose="02040604050505020304" pitchFamily="18" charset="0"/>
          <a:ea typeface="+mn-ea"/>
          <a:cs typeface="Arial" panose="020B060402020202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Century" panose="02040604050505020304" pitchFamily="18" charset="0"/>
          <a:ea typeface="+mn-ea"/>
          <a:cs typeface="Arial" panose="020B060402020202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Century" panose="02040604050505020304" pitchFamily="18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e.state.co.us/safeschool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dc.gov/coronavirus/2019-ncov/community/schools-childcare/schools.htmlhttps:/" TargetMode="External"/><Relationship Id="rId3" Type="http://schemas.openxmlformats.org/officeDocument/2006/relationships/hyperlink" Target="https://covid19.colorado.gov/cleaning-guidance" TargetMode="External"/><Relationship Id="rId7" Type="http://schemas.openxmlformats.org/officeDocument/2006/relationships/hyperlink" Target="https://www.cde.state.co.us/planning20-21/healthprotectionprotocols#safetyprotocols" TargetMode="External"/><Relationship Id="rId2" Type="http://schemas.openxmlformats.org/officeDocument/2006/relationships/hyperlink" Target="https://covid19.colorado.gov/safer-at-home/safer-at-home-office-based-busines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de.state.co.us/safeschools" TargetMode="External"/><Relationship Id="rId5" Type="http://schemas.openxmlformats.org/officeDocument/2006/relationships/hyperlink" Target="https://www.cde.state.co.us/communications/covid-19modelingupdate06-05-2020" TargetMode="External"/><Relationship Id="rId4" Type="http://schemas.openxmlformats.org/officeDocument/2006/relationships/hyperlink" Target="https://covid19.colorado.gov/safer-at-home/safer-at-home-education-p-12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ovid19.colorado.gov/covid-19-in-colorado/public-health-executive-orders-resource" TargetMode="External"/><Relationship Id="rId2" Type="http://schemas.openxmlformats.org/officeDocument/2006/relationships/hyperlink" Target="http://www.colorado.gov/pacific/cdphe/infectious-disease-guidelines-schools-and-childcare-setting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asn.org/nasn/nasn-resources/practice-topics/covid19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ettingsmart.com/" TargetMode="External"/><Relationship Id="rId3" Type="http://schemas.openxmlformats.org/officeDocument/2006/relationships/hyperlink" Target="applewebdata://077B83C8-E1B3-4FDA-8969-6BB8B2727D44/#El%20Paso" TargetMode="External"/><Relationship Id="rId7" Type="http://schemas.openxmlformats.org/officeDocument/2006/relationships/hyperlink" Target="applewebdata://077B83C8-E1B3-4FDA-8969-6BB8B2727D44/#mask" TargetMode="External"/><Relationship Id="rId2" Type="http://schemas.openxmlformats.org/officeDocument/2006/relationships/hyperlink" Target="https://www.cde.state.co.us/planning20-21/healthandsafet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eacherspayteachers.com/" TargetMode="External"/><Relationship Id="rId5" Type="http://schemas.openxmlformats.org/officeDocument/2006/relationships/hyperlink" Target="https://services.aap.org/en/pages/2019-novel-coronavirus-covid-19-infections/clinical-guidance/covid-19-planning-considerations-return-to-in-person-education-in-schools/" TargetMode="External"/><Relationship Id="rId4" Type="http://schemas.openxmlformats.org/officeDocument/2006/relationships/hyperlink" Target="https://www.commonsensemedia.org/about-us/news/press-releases/common-sense-launches-wide-open-school-to-help-families-and-educators" TargetMode="External"/><Relationship Id="rId9" Type="http://schemas.openxmlformats.org/officeDocument/2006/relationships/hyperlink" Target="http://www.gettingsmart.com2017/08/creating-a-mindful-classroom-environmen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1">
            <a:extLst>
              <a:ext uri="{FF2B5EF4-FFF2-40B4-BE49-F238E27FC236}">
                <a16:creationId xmlns:a16="http://schemas.microsoft.com/office/drawing/2014/main" id="{282F0792-BF0D-DA4E-BE91-DA6394ED656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4800" y="1504950"/>
            <a:ext cx="5638800" cy="1447800"/>
          </a:xfrm>
        </p:spPr>
        <p:txBody>
          <a:bodyPr/>
          <a:lstStyle/>
          <a:p>
            <a:pPr algn="ctr"/>
            <a:r>
              <a:rPr lang="en-US" altLang="en-US" sz="2400" dirty="0"/>
              <a:t>Colorado DKG Leadership Conference</a:t>
            </a:r>
            <a:br>
              <a:rPr lang="en-US" altLang="en-US" sz="2400" dirty="0"/>
            </a:br>
            <a:r>
              <a:rPr lang="en-US" altLang="en-US" sz="2400" dirty="0"/>
              <a:t>August 15, 2020</a:t>
            </a:r>
            <a:br>
              <a:rPr lang="en-US" altLang="en-US" sz="2400" dirty="0"/>
            </a:br>
            <a:r>
              <a:rPr lang="en-US" altLang="en-US" sz="2400" dirty="0"/>
              <a:t>Holiday Inn Express-Montrose, CO</a:t>
            </a:r>
          </a:p>
        </p:txBody>
      </p:sp>
      <p:sp>
        <p:nvSpPr>
          <p:cNvPr id="5122" name="Subtitle 2">
            <a:extLst>
              <a:ext uri="{FF2B5EF4-FFF2-40B4-BE49-F238E27FC236}">
                <a16:creationId xmlns:a16="http://schemas.microsoft.com/office/drawing/2014/main" id="{20CBC5FF-6BF1-D04C-8CA1-9DD20B3D286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05150"/>
            <a:ext cx="6400800" cy="1447800"/>
          </a:xfrm>
        </p:spPr>
        <p:txBody>
          <a:bodyPr/>
          <a:lstStyle/>
          <a:p>
            <a:pPr algn="ctr"/>
            <a:r>
              <a:rPr lang="en-US" altLang="en-US" sz="1600"/>
              <a:t>Presenters</a:t>
            </a:r>
          </a:p>
          <a:p>
            <a:pPr algn="ctr"/>
            <a:r>
              <a:rPr lang="en-US" altLang="en-US" sz="1600"/>
              <a:t>Educational Policy &amp; Law/US Forum Team: Dr. Barbara Whinery (Team Leader), Maggie Hunt, Shirley Simpson, Kathy Hall; </a:t>
            </a:r>
          </a:p>
          <a:p>
            <a:pPr algn="ctr"/>
            <a:r>
              <a:rPr lang="en-US" altLang="en-US" sz="1600"/>
              <a:t>Leila Koenig – President, Colorado State DKG</a:t>
            </a:r>
          </a:p>
          <a:p>
            <a:pPr algn="ctr"/>
            <a:r>
              <a:rPr lang="en-US" altLang="en-US" sz="1600"/>
              <a:t>Suzanne Foster- First Vice President, Colorado State DKG</a:t>
            </a:r>
          </a:p>
          <a:p>
            <a:pPr algn="ctr"/>
            <a:endParaRPr lang="en-US" altLang="en-US" sz="1800"/>
          </a:p>
          <a:p>
            <a:pPr algn="ctr"/>
            <a:endParaRPr lang="en-US" altLang="en-US" sz="1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>
            <a:extLst>
              <a:ext uri="{FF2B5EF4-FFF2-40B4-BE49-F238E27FC236}">
                <a16:creationId xmlns:a16="http://schemas.microsoft.com/office/drawing/2014/main" id="{EE17A837-777B-334B-A121-472F0233D9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06375"/>
            <a:ext cx="6096000" cy="857250"/>
          </a:xfrm>
        </p:spPr>
        <p:txBody>
          <a:bodyPr/>
          <a:lstStyle/>
          <a:p>
            <a:pPr algn="ctr"/>
            <a:r>
              <a:rPr lang="en-US" altLang="en-US"/>
              <a:t>Funding and Resource Issues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E49B8-9E32-2544-A30E-5AAA662AE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What additional funds are needed?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What funds are available? Local, State and Federal?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How are districts accessing funds/resources?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What policies/procedures are required to access funds?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What are the challenges and/or possible solutions?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F1876-FBAF-1F4E-B703-4C478396E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Do you know there are additional requirements?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What is needed for training and on-going professional development?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What are the current state requirements?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What are the new state requirements?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Where can additional information be found?</a:t>
            </a:r>
          </a:p>
        </p:txBody>
      </p:sp>
      <p:sp>
        <p:nvSpPr>
          <p:cNvPr id="15362" name="Title 4">
            <a:extLst>
              <a:ext uri="{FF2B5EF4-FFF2-40B4-BE49-F238E27FC236}">
                <a16:creationId xmlns:a16="http://schemas.microsoft.com/office/drawing/2014/main" id="{56F58595-0866-594D-9C34-6DF6D61439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06375"/>
            <a:ext cx="6096000" cy="857250"/>
          </a:xfrm>
        </p:spPr>
        <p:txBody>
          <a:bodyPr/>
          <a:lstStyle/>
          <a:p>
            <a:pPr algn="ctr"/>
            <a:r>
              <a:rPr lang="en-US" altLang="en-US" sz="2800"/>
              <a:t>CDE Teacher Renewal Licensure Requirements – New Guidelines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>
            <a:extLst>
              <a:ext uri="{FF2B5EF4-FFF2-40B4-BE49-F238E27FC236}">
                <a16:creationId xmlns:a16="http://schemas.microsoft.com/office/drawing/2014/main" id="{0224021E-E1A3-D440-B748-6667919795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06375"/>
            <a:ext cx="6096000" cy="857250"/>
          </a:xfrm>
        </p:spPr>
        <p:txBody>
          <a:bodyPr/>
          <a:lstStyle/>
          <a:p>
            <a:pPr algn="ctr"/>
            <a:r>
              <a:rPr lang="en-US" altLang="en-US"/>
              <a:t>Colorado DKG’s State and Local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921EF-D443-DD49-A917-2D83883EF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What are the next steps?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What resources are available?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What can Colorado DKG or local chapters do?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How can you be involved?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Chapter Action Plan – to be developed and implemented in 2020-21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71CB35B1-ADBD-1649-B371-58526503F4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06375"/>
            <a:ext cx="6096000" cy="857250"/>
          </a:xfrm>
        </p:spPr>
        <p:txBody>
          <a:bodyPr/>
          <a:lstStyle/>
          <a:p>
            <a:pPr algn="ctr"/>
            <a:r>
              <a:rPr lang="en-US" altLang="en-US"/>
              <a:t>Links to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E4846-F95B-9449-93E7-735331848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1600" dirty="0" err="1"/>
              <a:t>cde.state.co.us</a:t>
            </a:r>
            <a:r>
              <a:rPr lang="en-US" sz="1600" dirty="0"/>
              <a:t> - </a:t>
            </a:r>
            <a:r>
              <a:rPr lang="en-US" sz="1600" i="0" dirty="0"/>
              <a:t> </a:t>
            </a:r>
            <a:r>
              <a:rPr lang="en-US" sz="1600" i="0" u="sng" dirty="0">
                <a:hlinkClick r:id="rId2"/>
              </a:rPr>
              <a:t>Visit CDE’s COVID-19 Resources for Schools page</a:t>
            </a:r>
            <a:endParaRPr lang="en-US" sz="1600" i="0" u="sng" dirty="0"/>
          </a:p>
          <a:p>
            <a:pPr fontAlgn="auto">
              <a:spcAft>
                <a:spcPts val="0"/>
              </a:spcAft>
              <a:defRPr/>
            </a:pPr>
            <a:r>
              <a:rPr lang="en-US" sz="1600" dirty="0" err="1"/>
              <a:t>co.chalkbeat.org</a:t>
            </a:r>
            <a:endParaRPr lang="en-US" sz="1600" dirty="0"/>
          </a:p>
          <a:p>
            <a:pPr fontAlgn="auto">
              <a:spcAft>
                <a:spcPts val="0"/>
              </a:spcAft>
              <a:defRPr/>
            </a:pPr>
            <a:r>
              <a:rPr lang="en-US" sz="1600" i="0" dirty="0" err="1"/>
              <a:t>colorado.gov</a:t>
            </a:r>
            <a:endParaRPr lang="en-US" sz="1600" i="0" dirty="0"/>
          </a:p>
          <a:p>
            <a:pPr fontAlgn="auto">
              <a:spcAft>
                <a:spcPts val="0"/>
              </a:spcAft>
              <a:defRPr/>
            </a:pPr>
            <a:r>
              <a:rPr lang="en-US" sz="1600" i="0" dirty="0" err="1"/>
              <a:t>CPR.org</a:t>
            </a:r>
            <a:r>
              <a:rPr lang="en-US" sz="1600" i="0" dirty="0"/>
              <a:t> – Colorado Schools Look to Trim Millions, Meaning Less Pay, Possibly Fewer Schools, &amp; Fewer Schooldays by Jennie </a:t>
            </a:r>
            <a:r>
              <a:rPr lang="en-US" sz="1600" i="0" dirty="0" err="1"/>
              <a:t>Brundin</a:t>
            </a:r>
            <a:r>
              <a:rPr lang="en-US" sz="1600" i="0" dirty="0"/>
              <a:t> May 6, 2020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1600" i="0" dirty="0"/>
          </a:p>
          <a:p>
            <a:r>
              <a:rPr lang="en-US" sz="1600" b="1" dirty="0"/>
              <a:t>Learning Heroes Parent Survey</a:t>
            </a:r>
            <a:r>
              <a:rPr lang="en-US" sz="1600" dirty="0"/>
              <a:t> </a:t>
            </a:r>
            <a:r>
              <a:rPr lang="en-US" sz="1600" b="1" dirty="0"/>
              <a:t>National survey including Colorado Parent data. Helpful for framing: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     https://r50gh2ss1ic2mww8s3uvjvq1-wpengine.netdna-ssl.com/wp-</a:t>
            </a:r>
          </a:p>
          <a:p>
            <a:pPr marL="0" indent="0">
              <a:buNone/>
            </a:pPr>
            <a:r>
              <a:rPr lang="en-US" sz="1600" dirty="0"/>
              <a:t>      content/uploads/2020/05/LH_2020-Parent-Survey-Partner-1.pdf</a:t>
            </a:r>
          </a:p>
          <a:p>
            <a:endParaRPr lang="en-US" sz="16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800" i="0" dirty="0"/>
              <a:t> 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EA122-A4F6-7A44-B0F3-352E8F976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6096000" cy="613171"/>
          </a:xfrm>
        </p:spPr>
        <p:txBody>
          <a:bodyPr/>
          <a:lstStyle/>
          <a:p>
            <a:r>
              <a:rPr lang="en-US" sz="2800" dirty="0"/>
              <a:t>Resources &amp; Links Cont’d.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A2A60-291D-654E-89B4-D3EFA8545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19150"/>
            <a:ext cx="8229600" cy="3733800"/>
          </a:xfrm>
        </p:spPr>
        <p:txBody>
          <a:bodyPr/>
          <a:lstStyle/>
          <a:p>
            <a:r>
              <a:rPr lang="en-US" sz="1600" b="1" dirty="0"/>
              <a:t>Guidance on Culturally Responsive Re-Entry:</a:t>
            </a:r>
            <a:endParaRPr lang="en-US" sz="1600" dirty="0"/>
          </a:p>
          <a:p>
            <a:pPr marL="0" indent="0">
              <a:buNone/>
            </a:pPr>
            <a:r>
              <a:rPr lang="en-US" sz="1600" u="sng" dirty="0">
                <a:hlinkClick r:id="rId2"/>
              </a:rPr>
              <a:t>https://covid19.colorado.gov/safer-at-home/safer-at-home-office-based-business</a:t>
            </a:r>
            <a:endParaRPr lang="en-US" sz="1600" dirty="0"/>
          </a:p>
          <a:p>
            <a:pPr marL="0" indent="0">
              <a:buNone/>
            </a:pPr>
            <a:r>
              <a:rPr lang="en-US" sz="1600" u="sng" dirty="0">
                <a:hlinkClick r:id="rId3"/>
              </a:rPr>
              <a:t>https://covid19.colorado.gov/cleaning-guidance</a:t>
            </a:r>
            <a:endParaRPr lang="en-US" sz="1600" dirty="0"/>
          </a:p>
          <a:p>
            <a:pPr marL="0" indent="0">
              <a:buNone/>
            </a:pPr>
            <a:r>
              <a:rPr lang="en-US" sz="1600" u="sng" dirty="0">
                <a:hlinkClick r:id="rId4"/>
              </a:rPr>
              <a:t>https://covid19.colorado.gov/safer-at-home/safer-at-home-education-p-12</a:t>
            </a:r>
            <a:br>
              <a:rPr lang="en-US" sz="1600" dirty="0"/>
            </a:br>
            <a:r>
              <a:rPr lang="en-US" sz="1600" u="sng" dirty="0">
                <a:hlinkClick r:id="rId5"/>
              </a:rPr>
              <a:t>https://www.cde.state.co.us/communications/covid-19modelingupdate06-05-2020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r>
              <a:rPr lang="en-US" sz="1600" b="1" dirty="0"/>
              <a:t>CDE Protocols for Protecting the Health of Students and Educators</a:t>
            </a:r>
            <a:endParaRPr lang="en-US" sz="1600" dirty="0"/>
          </a:p>
          <a:p>
            <a:pPr marL="0" indent="0">
              <a:buNone/>
            </a:pPr>
            <a:r>
              <a:rPr lang="en-US" sz="1600" u="sng" dirty="0">
                <a:hlinkClick r:id="rId6"/>
              </a:rPr>
              <a:t>https://www.cde.state.co.us/safeschools</a:t>
            </a:r>
            <a:endParaRPr lang="en-US" sz="1600" dirty="0"/>
          </a:p>
          <a:p>
            <a:pPr marL="0" indent="0">
              <a:buNone/>
            </a:pPr>
            <a:r>
              <a:rPr lang="en-US" sz="1600" u="sng" dirty="0">
                <a:hlinkClick r:id="rId7"/>
              </a:rPr>
              <a:t>https://www.cde.state.co.us/planning20-21/healthprotectionprotocols#safetyprotocols</a:t>
            </a:r>
            <a:endParaRPr lang="en-US" sz="1600" u="sng" dirty="0"/>
          </a:p>
          <a:p>
            <a:pPr marL="0" indent="0">
              <a:buNone/>
            </a:pPr>
            <a:endParaRPr lang="en-US" sz="1600" dirty="0"/>
          </a:p>
          <a:p>
            <a:r>
              <a:rPr lang="en-US" sz="1600" b="1" dirty="0"/>
              <a:t>CDC Coronavirus 2019 (COVID-19) Considerations for Schools</a:t>
            </a:r>
            <a:endParaRPr lang="en-US" sz="1600" dirty="0"/>
          </a:p>
          <a:p>
            <a:pPr marL="0" indent="0">
              <a:buNone/>
            </a:pPr>
            <a:r>
              <a:rPr lang="en-US" sz="1600" u="sng" dirty="0">
                <a:hlinkClick r:id="rId8"/>
              </a:rPr>
              <a:t>https://www.cdc.gov/coronavirus/2019-ncov/community/schools-childcare/schools.htmlhttps://</a:t>
            </a:r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109187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849D9-760A-5A47-A89B-FA6987171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Resources &amp; Links Cont’d.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CC22B-7287-704E-9E04-49C2DA81E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b="1" dirty="0"/>
              <a:t>CDPHE Guidelines for Infectious Disease for Schools and Childcare - COVID-19</a:t>
            </a:r>
            <a:endParaRPr lang="en-US" sz="1600" dirty="0"/>
          </a:p>
          <a:p>
            <a:pPr marL="0" indent="0">
              <a:buNone/>
            </a:pPr>
            <a:r>
              <a:rPr lang="en-US" sz="1600" u="sng" dirty="0">
                <a:hlinkClick r:id="rId2"/>
              </a:rPr>
              <a:t>www.colorado.gov/pacific/cdphe/infectious-disease-guidelines-schools-and-childcare-settings</a:t>
            </a:r>
            <a:r>
              <a:rPr lang="en-US" sz="1600" dirty="0">
                <a:effectLst/>
              </a:rPr>
              <a:t> 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b="1" dirty="0"/>
              <a:t>CO Executive Orders and Public Health Orders</a:t>
            </a:r>
            <a:endParaRPr lang="en-US" sz="1600" dirty="0"/>
          </a:p>
          <a:p>
            <a:pPr marL="0" indent="0">
              <a:buNone/>
            </a:pPr>
            <a:r>
              <a:rPr lang="en-US" sz="1600" u="sng" dirty="0">
                <a:hlinkClick r:id="rId3"/>
              </a:rPr>
              <a:t>https://covid19.colorado.gov/covid-19-in-colorado/public-health-executive-orders-resource</a:t>
            </a:r>
            <a:endParaRPr lang="en-US" sz="1600" dirty="0"/>
          </a:p>
          <a:p>
            <a:endParaRPr lang="en-US" sz="1600" dirty="0"/>
          </a:p>
          <a:p>
            <a:r>
              <a:rPr lang="en-US" sz="1600" b="1" dirty="0"/>
              <a:t>National Association of School Nurses Coronavirus 2019 Resources</a:t>
            </a:r>
            <a:endParaRPr lang="en-US" sz="1600" dirty="0"/>
          </a:p>
          <a:p>
            <a:pPr marL="0" indent="0">
              <a:buNone/>
            </a:pPr>
            <a:r>
              <a:rPr lang="en-US" sz="1600" u="sng" dirty="0">
                <a:hlinkClick r:id="rId4"/>
              </a:rPr>
              <a:t>https://www.nasn.org/nasn/nasn-resources/practice-topics/covid19</a:t>
            </a:r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97076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33F4C-5B84-3341-ADB5-A504A0A09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Resources and Links </a:t>
            </a:r>
            <a:r>
              <a:rPr lang="en-US" sz="2800" dirty="0" err="1"/>
              <a:t>Con’t</a:t>
            </a:r>
            <a:r>
              <a:rPr lang="en-US" sz="2800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1BCAC-D67C-354A-8C9D-F995182A6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874712"/>
            <a:ext cx="8229600" cy="3678238"/>
          </a:xfrm>
        </p:spPr>
        <p:txBody>
          <a:bodyPr/>
          <a:lstStyle/>
          <a:p>
            <a:endParaRPr lang="en-US" sz="1200" u="sng" dirty="0">
              <a:hlinkClick r:id="rId2"/>
            </a:endParaRPr>
          </a:p>
          <a:p>
            <a:r>
              <a:rPr lang="en-US" sz="1600" u="sng" dirty="0">
                <a:hlinkClick r:id="rId2"/>
              </a:rPr>
              <a:t>https://www.cde.state.co.us/planning20-21/healthandsafety</a:t>
            </a:r>
            <a:endParaRPr lang="en-US" sz="1600" dirty="0"/>
          </a:p>
          <a:p>
            <a:r>
              <a:rPr lang="en-US" sz="1600" u="sng" dirty="0">
                <a:hlinkClick r:id="rId3"/>
              </a:rPr>
              <a:t>https://www.colorado.gov/pacific/cdphe/find-your-local-public-health-agency#El%20Paso</a:t>
            </a:r>
            <a:endParaRPr lang="en-US" sz="1600" dirty="0"/>
          </a:p>
          <a:p>
            <a:r>
              <a:rPr lang="en-US" sz="1600" u="sng" dirty="0">
                <a:hlinkClick r:id="rId4"/>
              </a:rPr>
              <a:t>https://www.commonsensemedia.org/about-us/news/press-releases/common-sense-launches-wide-open-school-to-help-families-and-educators</a:t>
            </a:r>
            <a:endParaRPr lang="en-US" sz="1600" dirty="0"/>
          </a:p>
          <a:p>
            <a:r>
              <a:rPr lang="en-US" sz="1600" dirty="0"/>
              <a:t> </a:t>
            </a:r>
            <a:r>
              <a:rPr lang="en-US" sz="1600" u="sng" dirty="0">
                <a:hlinkClick r:id="rId5"/>
              </a:rPr>
              <a:t>https://services.aap.org/en/pages/2019-novel-coronavirus-covid-19-infections/clinical-guidance/covid-19-planning-considerations-return-to-in-person-education-in-schools/</a:t>
            </a:r>
            <a:endParaRPr lang="en-US" sz="1600" dirty="0"/>
          </a:p>
          <a:p>
            <a:r>
              <a:rPr lang="en-US" sz="1600" u="sng" dirty="0">
                <a:hlinkClick r:id="rId6"/>
              </a:rPr>
              <a:t>https://www.teacherspayteachers.com/</a:t>
            </a:r>
            <a:endParaRPr lang="en-US" sz="1600" dirty="0"/>
          </a:p>
          <a:p>
            <a:r>
              <a:rPr lang="en-US" sz="1600" u="sng" dirty="0">
                <a:hlinkClick r:id="rId7"/>
              </a:rPr>
              <a:t>https://covid19.colorado.gov/mask-guidance#mask</a:t>
            </a:r>
            <a:endParaRPr lang="en-US" sz="1600" dirty="0"/>
          </a:p>
          <a:p>
            <a:r>
              <a:rPr lang="en-US" sz="1600" u="sng" dirty="0">
                <a:hlinkClick r:id="rId8"/>
              </a:rPr>
              <a:t>http://www.gettingsmart.com</a:t>
            </a:r>
            <a:endParaRPr lang="en-US" sz="1600" u="sng" dirty="0"/>
          </a:p>
          <a:p>
            <a:r>
              <a:rPr lang="en-US" sz="1600" u="sng" dirty="0">
                <a:hlinkClick r:id="rId9"/>
              </a:rPr>
              <a:t>http://www.gettingsmart.com2017/08/creating-a-mindful-classroom-environment</a:t>
            </a:r>
            <a:endParaRPr lang="en-US" sz="1600" u="sng" dirty="0"/>
          </a:p>
          <a:p>
            <a:endParaRPr lang="en-US" sz="1600" u="sng" dirty="0"/>
          </a:p>
          <a:p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0021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3">
            <a:extLst>
              <a:ext uri="{FF2B5EF4-FFF2-40B4-BE49-F238E27FC236}">
                <a16:creationId xmlns:a16="http://schemas.microsoft.com/office/drawing/2014/main" id="{271643B3-306D-E14B-BBE5-AEF5950368F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/>
              <a:t>COVID-19 AND THE 2020-21 SCHOOL YEAR</a:t>
            </a:r>
          </a:p>
        </p:txBody>
      </p:sp>
      <p:sp>
        <p:nvSpPr>
          <p:cNvPr id="6146" name="Subtitle 4">
            <a:extLst>
              <a:ext uri="{FF2B5EF4-FFF2-40B4-BE49-F238E27FC236}">
                <a16:creationId xmlns:a16="http://schemas.microsoft.com/office/drawing/2014/main" id="{7B12913A-B616-C046-A652-C151CD88D1A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altLang="en-US"/>
              <a:t>ISSUES AND CHALLENGES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D9865C89-4E39-0D46-AFD6-E723DCF75C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06375"/>
            <a:ext cx="6096000" cy="857250"/>
          </a:xfrm>
        </p:spPr>
        <p:txBody>
          <a:bodyPr/>
          <a:lstStyle/>
          <a:p>
            <a:pPr algn="ctr"/>
            <a:r>
              <a:rPr lang="en-US" altLang="en-US"/>
              <a:t>Presentation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D270A-379B-2642-9A62-D3BF73F89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To raise awareness about the issues educators face when preparing for the return of students in 2020-21.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To guide discussion of the issues and challenges.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To identify ways DKG members can support the efforts of educators.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>
            <a:extLst>
              <a:ext uri="{FF2B5EF4-FFF2-40B4-BE49-F238E27FC236}">
                <a16:creationId xmlns:a16="http://schemas.microsoft.com/office/drawing/2014/main" id="{0A7997D0-A113-9249-AEFA-A046FF8423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06375"/>
            <a:ext cx="6096000" cy="857250"/>
          </a:xfrm>
        </p:spPr>
        <p:txBody>
          <a:bodyPr/>
          <a:lstStyle/>
          <a:p>
            <a:pPr algn="ctr"/>
            <a:r>
              <a:rPr lang="en-US" altLang="en-US"/>
              <a:t>Educational Law and Policy Team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0ED59-8357-9249-9EA6-F0422735B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Who we are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US Forum Survey – Embracing Diversity  How we responded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What issues are educators facing during a pandemic?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How are we insuring equity and inclusivity in our diverse population?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What can Colorado DKG and local chapters do to support teachers and students?</a:t>
            </a:r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id="{9A1373D2-698E-C741-8EE6-26E9317CA9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06375"/>
            <a:ext cx="6096000" cy="857250"/>
          </a:xfrm>
        </p:spPr>
        <p:txBody>
          <a:bodyPr/>
          <a:lstStyle/>
          <a:p>
            <a:r>
              <a:rPr lang="en-US" altLang="en-US"/>
              <a:t>The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D5BDF-C487-064C-A272-39208B1CD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Schools are run locally – “Local Control’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COVID-19, Economy, Social Issues, Educating all Students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Health and Safety –Risk Management for Everyone in all Communities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Educating the Whole Child – academically, socially and emotionally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>
            <a:extLst>
              <a:ext uri="{FF2B5EF4-FFF2-40B4-BE49-F238E27FC236}">
                <a16:creationId xmlns:a16="http://schemas.microsoft.com/office/drawing/2014/main" id="{105A7F04-C81B-3D42-8E5E-D99C9428E3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06375"/>
            <a:ext cx="6096000" cy="857250"/>
          </a:xfrm>
        </p:spPr>
        <p:txBody>
          <a:bodyPr/>
          <a:lstStyle/>
          <a:p>
            <a:r>
              <a:rPr lang="en-US" altLang="en-US"/>
              <a:t>The Issues Cont’d.</a:t>
            </a:r>
          </a:p>
        </p:txBody>
      </p:sp>
      <p:sp>
        <p:nvSpPr>
          <p:cNvPr id="10242" name="Content Placeholder 2">
            <a:extLst>
              <a:ext uri="{FF2B5EF4-FFF2-40B4-BE49-F238E27FC236}">
                <a16:creationId xmlns:a16="http://schemas.microsoft.com/office/drawing/2014/main" id="{A607CAD3-0111-FA4B-B9DC-57294E187B4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Needs of Students, Educators and Parents</a:t>
            </a:r>
          </a:p>
          <a:p>
            <a:r>
              <a:rPr lang="en-US" altLang="en-US"/>
              <a:t>Challenges to Opening Schools – Online, In-Person or a Hybrid of the two</a:t>
            </a:r>
          </a:p>
          <a:p>
            <a:r>
              <a:rPr lang="en-US" altLang="en-US"/>
              <a:t>COVID-19 and its impact on Planning for the 2020-21 School Year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>
            <a:extLst>
              <a:ext uri="{FF2B5EF4-FFF2-40B4-BE49-F238E27FC236}">
                <a16:creationId xmlns:a16="http://schemas.microsoft.com/office/drawing/2014/main" id="{5A566291-499D-FE45-B989-A7260CD6D7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06375"/>
            <a:ext cx="6096000" cy="857250"/>
          </a:xfrm>
        </p:spPr>
        <p:txBody>
          <a:bodyPr/>
          <a:lstStyle/>
          <a:p>
            <a:pPr algn="ctr"/>
            <a:r>
              <a:rPr lang="en-US" altLang="en-US"/>
              <a:t>Health and Safety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EA339-7CCD-AE4C-A157-E5BDBF83E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Update from Commissioner of Education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Public Health Guidelines for Opening Schools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How COVID-19 Impacts Decisions for Schools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Accommodations and Protocols for Students and Teachers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Challenges and/or Possible Solutions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>
            <a:extLst>
              <a:ext uri="{FF2B5EF4-FFF2-40B4-BE49-F238E27FC236}">
                <a16:creationId xmlns:a16="http://schemas.microsoft.com/office/drawing/2014/main" id="{5FE03FB2-A5FE-884D-91BD-1287F3C1B7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06375"/>
            <a:ext cx="6096000" cy="857250"/>
          </a:xfrm>
        </p:spPr>
        <p:txBody>
          <a:bodyPr/>
          <a:lstStyle/>
          <a:p>
            <a:pPr algn="ctr"/>
            <a:r>
              <a:rPr lang="en-US" altLang="en-US"/>
              <a:t>Impact on Student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A0F47-ECC3-AC47-9868-71D887CB0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How have students been affected by COVID-19?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What students are impacted? How?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How do we assess students’ learning?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How do we evaluate what is working and what is not?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What are the challenges and/or solutions?</a:t>
            </a:r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>
            <a:extLst>
              <a:ext uri="{FF2B5EF4-FFF2-40B4-BE49-F238E27FC236}">
                <a16:creationId xmlns:a16="http://schemas.microsoft.com/office/drawing/2014/main" id="{04D37CCF-2668-FE42-AC43-42C6BBCBB9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06375"/>
            <a:ext cx="6096000" cy="857250"/>
          </a:xfrm>
        </p:spPr>
        <p:txBody>
          <a:bodyPr/>
          <a:lstStyle/>
          <a:p>
            <a:pPr algn="ctr"/>
            <a:br>
              <a:rPr lang="en-US" altLang="en-US" sz="3200"/>
            </a:br>
            <a:r>
              <a:rPr lang="en-US" altLang="en-US" sz="3200"/>
              <a:t>Planning for Communication During COVID-19</a:t>
            </a:r>
            <a:br>
              <a:rPr lang="en-US" altLang="en-US" sz="3200"/>
            </a:br>
            <a:endParaRPr lang="en-US" altLang="en-US" sz="3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09F0B-5170-C849-86AE-444583E19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How are stakeholders involved in the decision making?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How has communication been established with students, families and community members?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How do communications accommodate a variety of student populations?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What are the challenges and/or possible solutions?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018-2020">
      <a:majorFont>
        <a:latin typeface="Arial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orado DKG Pwrpt. Pres. Ldrshp Conf Aug.2020" id="{30593FFB-3330-BF4D-A3F2-0BA7926A15B5}" vid="{10521802-00D1-8D47-A5D1-B601A9359E7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4182</TotalTime>
  <Words>904</Words>
  <Application>Microsoft Macintosh PowerPoint</Application>
  <PresentationFormat>On-screen Show (16:9)</PresentationFormat>
  <Paragraphs>110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Century</vt:lpstr>
      <vt:lpstr>Office Theme</vt:lpstr>
      <vt:lpstr>Colorado DKG Leadership Conference August 15, 2020 Holiday Inn Express-Montrose, CO</vt:lpstr>
      <vt:lpstr>COVID-19 AND THE 2020-21 SCHOOL YEAR</vt:lpstr>
      <vt:lpstr>Presentation Goals</vt:lpstr>
      <vt:lpstr>Educational Law and Policy Team </vt:lpstr>
      <vt:lpstr>The Issues</vt:lpstr>
      <vt:lpstr>The Issues Cont’d.</vt:lpstr>
      <vt:lpstr>Health and Safety Considerations</vt:lpstr>
      <vt:lpstr>Impact on Student Learning</vt:lpstr>
      <vt:lpstr> Planning for Communication During COVID-19 </vt:lpstr>
      <vt:lpstr>Funding and Resource Issues </vt:lpstr>
      <vt:lpstr>CDE Teacher Renewal Licensure Requirements – New Guidelines</vt:lpstr>
      <vt:lpstr>Colorado DKG’s State and Local Response</vt:lpstr>
      <vt:lpstr>Links to Resources</vt:lpstr>
      <vt:lpstr>Resources &amp; Links Cont’d.</vt:lpstr>
      <vt:lpstr>Resources &amp; Links Cont’d.</vt:lpstr>
      <vt:lpstr>Resources and Links Con’t.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Colorado DKG Leadership Conference August 15, 2020 Holiday Inn Express-Montrose, CO</dc:title>
  <dc:creator>Microsoft Office User</dc:creator>
  <cp:lastModifiedBy>Microsoft Office User</cp:lastModifiedBy>
  <cp:revision>7</cp:revision>
  <dcterms:created xsi:type="dcterms:W3CDTF">2020-08-02T19:36:00Z</dcterms:created>
  <dcterms:modified xsi:type="dcterms:W3CDTF">2020-08-05T19:00:18Z</dcterms:modified>
</cp:coreProperties>
</file>