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3" r:id="rId1"/>
  </p:sldMasterIdLst>
  <p:sldIdLst>
    <p:sldId id="256" r:id="rId2"/>
    <p:sldId id="257" r:id="rId3"/>
    <p:sldId id="258" r:id="rId4"/>
    <p:sldId id="259" r:id="rId5"/>
    <p:sldId id="260" r:id="rId6"/>
    <p:sldId id="261"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9542C-B8CC-4230-8B3E-F144EA905A99}" v="6" dt="2021-10-03T01:53:43.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2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auck" userId="6ed7c3b8bbc4cfb8" providerId="LiveId" clId="{50741A3A-D487-9A41-8A79-BCCAB9ECF77E}"/>
    <pc:docChg chg="modSld">
      <pc:chgData name="Mary Lauck" userId="6ed7c3b8bbc4cfb8" providerId="LiveId" clId="{50741A3A-D487-9A41-8A79-BCCAB9ECF77E}" dt="2021-10-02T17:38:45.720" v="2" actId="1076"/>
      <pc:docMkLst>
        <pc:docMk/>
      </pc:docMkLst>
      <pc:sldChg chg="modSp">
        <pc:chgData name="Mary Lauck" userId="6ed7c3b8bbc4cfb8" providerId="LiveId" clId="{50741A3A-D487-9A41-8A79-BCCAB9ECF77E}" dt="2021-10-02T17:38:45.720" v="2" actId="1076"/>
        <pc:sldMkLst>
          <pc:docMk/>
          <pc:sldMk cId="800440076" sldId="256"/>
        </pc:sldMkLst>
        <pc:spChg chg="mod">
          <ac:chgData name="Mary Lauck" userId="6ed7c3b8bbc4cfb8" providerId="LiveId" clId="{50741A3A-D487-9A41-8A79-BCCAB9ECF77E}" dt="2021-10-02T17:38:45.720" v="2" actId="1076"/>
          <ac:spMkLst>
            <pc:docMk/>
            <pc:sldMk cId="800440076" sldId="256"/>
            <ac:spMk id="2" creationId="{612A1E7A-43CE-46EB-808B-362AC00DAAE1}"/>
          </ac:spMkLst>
        </pc:spChg>
      </pc:sldChg>
    </pc:docChg>
  </pc:docChgLst>
  <pc:docChgLst>
    <pc:chgData name="Mary Lauck" userId="6ed7c3b8bbc4cfb8" providerId="LiveId" clId="{BE19542C-B8CC-4230-8B3E-F144EA905A99}"/>
    <pc:docChg chg="custSel modSld">
      <pc:chgData name="Mary Lauck" userId="6ed7c3b8bbc4cfb8" providerId="LiveId" clId="{BE19542C-B8CC-4230-8B3E-F144EA905A99}" dt="2021-10-03T01:55:00.834" v="12" actId="208"/>
      <pc:docMkLst>
        <pc:docMk/>
      </pc:docMkLst>
      <pc:sldChg chg="modSp mod">
        <pc:chgData name="Mary Lauck" userId="6ed7c3b8bbc4cfb8" providerId="LiveId" clId="{BE19542C-B8CC-4230-8B3E-F144EA905A99}" dt="2021-10-02T13:47:15.677" v="0" actId="20577"/>
        <pc:sldMkLst>
          <pc:docMk/>
          <pc:sldMk cId="4155359968" sldId="260"/>
        </pc:sldMkLst>
        <pc:spChg chg="mod">
          <ac:chgData name="Mary Lauck" userId="6ed7c3b8bbc4cfb8" providerId="LiveId" clId="{BE19542C-B8CC-4230-8B3E-F144EA905A99}" dt="2021-10-02T13:47:15.677" v="0" actId="20577"/>
          <ac:spMkLst>
            <pc:docMk/>
            <pc:sldMk cId="4155359968" sldId="260"/>
            <ac:spMk id="8" creationId="{2AF69A19-428E-41C5-9D5B-9AA1BA99F08E}"/>
          </ac:spMkLst>
        </pc:spChg>
      </pc:sldChg>
      <pc:sldChg chg="addSp delSp modSp mod">
        <pc:chgData name="Mary Lauck" userId="6ed7c3b8bbc4cfb8" providerId="LiveId" clId="{BE19542C-B8CC-4230-8B3E-F144EA905A99}" dt="2021-10-03T01:55:00.834" v="12" actId="208"/>
        <pc:sldMkLst>
          <pc:docMk/>
          <pc:sldMk cId="1987791488" sldId="266"/>
        </pc:sldMkLst>
        <pc:picChg chg="add mod modCrop">
          <ac:chgData name="Mary Lauck" userId="6ed7c3b8bbc4cfb8" providerId="LiveId" clId="{BE19542C-B8CC-4230-8B3E-F144EA905A99}" dt="2021-10-03T01:55:00.834" v="12" actId="208"/>
          <ac:picMkLst>
            <pc:docMk/>
            <pc:sldMk cId="1987791488" sldId="266"/>
            <ac:picMk id="4" creationId="{148E4B84-ED1A-441F-AB19-7D6BCF7ACE8E}"/>
          </ac:picMkLst>
        </pc:picChg>
        <pc:picChg chg="del">
          <ac:chgData name="Mary Lauck" userId="6ed7c3b8bbc4cfb8" providerId="LiveId" clId="{BE19542C-B8CC-4230-8B3E-F144EA905A99}" dt="2021-10-03T01:53:23.681" v="1" actId="478"/>
          <ac:picMkLst>
            <pc:docMk/>
            <pc:sldMk cId="1987791488" sldId="266"/>
            <ac:picMk id="7" creationId="{B253FBEC-877E-4A72-A0E1-7E694994DF0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423BF71-38B7-8642-BFCE-EDAE9BD0CBAF}" type="datetimeFigureOut">
              <a:rPr lang="en-US" smtClean="0"/>
              <a:t>10/2/2021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38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88273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55718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731586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34690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D8A92E-5FF9-8143-81B3-CCB531513398}" type="datetimeFigureOut">
              <a:rPr lang="en-US" smtClean="0"/>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53832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D8A92E-5FF9-8143-81B3-CCB531513398}" type="datetimeFigureOut">
              <a:rPr lang="en-US" smtClean="0"/>
              <a:t>10/2/2021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67369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3B025CB-9D18-264E-A945-2D020344C9DA}"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3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07EFB6C-7E96-8F41-8872-189CA1C59F84}"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011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311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180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609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98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10/2/2021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693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10/2/2021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73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FCDFD-B4CF-A241-8D71-E814B10BEAF4}"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92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A7B589-FD4B-7E46-869A-CBADC5FC564E}" type="datetimeFigureOut">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970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D8A92E-5FF9-8143-81B3-CCB531513398}" type="datetimeFigureOut">
              <a:rPr lang="en-US" smtClean="0"/>
              <a:t>10/2/2021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977287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useBgFill="1">
        <p:nvSpPr>
          <p:cNvPr id="34" name="Rectangle 8">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12A1E7A-43CE-46EB-808B-362AC00DAAE1}"/>
              </a:ext>
            </a:extLst>
          </p:cNvPr>
          <p:cNvSpPr>
            <a:spLocks noGrp="1"/>
          </p:cNvSpPr>
          <p:nvPr>
            <p:ph type="ctrTitle"/>
          </p:nvPr>
        </p:nvSpPr>
        <p:spPr>
          <a:xfrm>
            <a:off x="673375" y="664245"/>
            <a:ext cx="10832840" cy="4997114"/>
          </a:xfrm>
        </p:spPr>
        <p:txBody>
          <a:bodyPr>
            <a:normAutofit fontScale="90000"/>
          </a:bodyPr>
          <a:lstStyle/>
          <a:p>
            <a:pPr algn="ctr">
              <a:lnSpc>
                <a:spcPct val="90000"/>
              </a:lnSpc>
            </a:pPr>
            <a:r>
              <a:rPr lang="en-US" sz="6700" b="1" dirty="0">
                <a:solidFill>
                  <a:schemeClr val="tx2">
                    <a:lumMod val="75000"/>
                  </a:schemeClr>
                </a:solidFill>
                <a:latin typeface="Arial" panose="020B0604020202020204" pitchFamily="34" charset="0"/>
                <a:cs typeface="Arial" panose="020B0604020202020204" pitchFamily="34" charset="0"/>
              </a:rPr>
              <a:t>Delta Chapter’s Support of </a:t>
            </a:r>
            <a:br>
              <a:rPr lang="en-US" sz="6700" b="1" dirty="0">
                <a:solidFill>
                  <a:schemeClr val="tx2">
                    <a:lumMod val="75000"/>
                  </a:schemeClr>
                </a:solidFill>
                <a:latin typeface="Arial" panose="020B0604020202020204" pitchFamily="34" charset="0"/>
                <a:cs typeface="Arial" panose="020B0604020202020204" pitchFamily="34" charset="0"/>
              </a:rPr>
            </a:br>
            <a:r>
              <a:rPr lang="en-US" sz="6700" b="1" dirty="0">
                <a:solidFill>
                  <a:schemeClr val="tx2">
                    <a:lumMod val="75000"/>
                  </a:schemeClr>
                </a:solidFill>
                <a:latin typeface="Arial" panose="020B0604020202020204" pitchFamily="34" charset="0"/>
                <a:cs typeface="Arial" panose="020B0604020202020204" pitchFamily="34" charset="0"/>
              </a:rPr>
              <a:t>Early Educators</a:t>
            </a:r>
            <a:br>
              <a:rPr lang="en-US" sz="2600" b="1" dirty="0">
                <a:solidFill>
                  <a:schemeClr val="tx2">
                    <a:lumMod val="75000"/>
                  </a:schemeClr>
                </a:solidFill>
                <a:latin typeface="Arial" panose="020B0604020202020204" pitchFamily="34" charset="0"/>
                <a:cs typeface="Arial" panose="020B0604020202020204" pitchFamily="34" charset="0"/>
              </a:rPr>
            </a:br>
            <a:br>
              <a:rPr lang="en-US" sz="2600" b="1" dirty="0">
                <a:solidFill>
                  <a:schemeClr val="tx2">
                    <a:lumMod val="75000"/>
                  </a:schemeClr>
                </a:solidFill>
                <a:latin typeface="Arial" panose="020B0604020202020204" pitchFamily="34" charset="0"/>
                <a:cs typeface="Arial" panose="020B0604020202020204" pitchFamily="34" charset="0"/>
              </a:rPr>
            </a:br>
            <a:r>
              <a:rPr lang="en-US" sz="4000" b="1" i="1" dirty="0">
                <a:solidFill>
                  <a:schemeClr val="accent5">
                    <a:lumMod val="50000"/>
                  </a:schemeClr>
                </a:solidFill>
                <a:latin typeface="Arial" panose="020B0604020202020204" pitchFamily="34" charset="0"/>
                <a:cs typeface="Arial" panose="020B0604020202020204" pitchFamily="34" charset="0"/>
              </a:rPr>
              <a:t>University of Northern Colorado</a:t>
            </a:r>
            <a:br>
              <a:rPr lang="en-US" sz="4000" b="1" i="1" dirty="0">
                <a:solidFill>
                  <a:schemeClr val="accent5">
                    <a:lumMod val="50000"/>
                  </a:schemeClr>
                </a:solidFill>
                <a:latin typeface="Arial" panose="020B0604020202020204" pitchFamily="34" charset="0"/>
                <a:cs typeface="Arial" panose="020B0604020202020204" pitchFamily="34" charset="0"/>
              </a:rPr>
            </a:br>
            <a:r>
              <a:rPr lang="en-US" sz="4000" b="1" i="1" dirty="0">
                <a:solidFill>
                  <a:schemeClr val="accent5">
                    <a:lumMod val="50000"/>
                  </a:schemeClr>
                </a:solidFill>
                <a:latin typeface="Arial" panose="020B0604020202020204" pitchFamily="34" charset="0"/>
                <a:cs typeface="Arial" panose="020B0604020202020204" pitchFamily="34" charset="0"/>
              </a:rPr>
              <a:t> Cumbres Student Teacher Scholarship</a:t>
            </a:r>
            <a:br>
              <a:rPr lang="en-US" sz="4000" b="1" i="1" dirty="0">
                <a:solidFill>
                  <a:schemeClr val="accent5">
                    <a:lumMod val="50000"/>
                  </a:schemeClr>
                </a:solidFill>
                <a:latin typeface="Arial" panose="020B0604020202020204" pitchFamily="34" charset="0"/>
                <a:cs typeface="Arial" panose="020B0604020202020204" pitchFamily="34" charset="0"/>
              </a:rPr>
            </a:br>
            <a:r>
              <a:rPr lang="en-US" sz="4000" b="1" i="1" dirty="0">
                <a:solidFill>
                  <a:schemeClr val="accent5">
                    <a:lumMod val="50000"/>
                  </a:schemeClr>
                </a:solidFill>
                <a:latin typeface="Arial" panose="020B0604020202020204" pitchFamily="34" charset="0"/>
                <a:cs typeface="Arial" panose="020B0604020202020204" pitchFamily="34" charset="0"/>
              </a:rPr>
              <a:t>&amp;</a:t>
            </a:r>
            <a:br>
              <a:rPr lang="en-US" sz="4000" b="1" i="1" dirty="0">
                <a:solidFill>
                  <a:schemeClr val="accent5">
                    <a:lumMod val="50000"/>
                  </a:schemeClr>
                </a:solidFill>
                <a:latin typeface="Arial" panose="020B0604020202020204" pitchFamily="34" charset="0"/>
                <a:cs typeface="Arial" panose="020B0604020202020204" pitchFamily="34" charset="0"/>
              </a:rPr>
            </a:br>
            <a:r>
              <a:rPr lang="en-US" sz="4000" b="1" i="1" dirty="0">
                <a:solidFill>
                  <a:schemeClr val="accent5">
                    <a:lumMod val="50000"/>
                  </a:schemeClr>
                </a:solidFill>
                <a:latin typeface="Arial" panose="020B0604020202020204" pitchFamily="34" charset="0"/>
                <a:cs typeface="Arial" panose="020B0604020202020204" pitchFamily="34" charset="0"/>
              </a:rPr>
              <a:t>Centennial Elementary School</a:t>
            </a:r>
            <a:br>
              <a:rPr lang="en-US" sz="4000" b="1" i="1" dirty="0">
                <a:solidFill>
                  <a:schemeClr val="accent5">
                    <a:lumMod val="50000"/>
                  </a:schemeClr>
                </a:solidFill>
                <a:latin typeface="Arial" panose="020B0604020202020204" pitchFamily="34" charset="0"/>
                <a:cs typeface="Arial" panose="020B0604020202020204" pitchFamily="34" charset="0"/>
              </a:rPr>
            </a:br>
            <a:r>
              <a:rPr lang="en-US" sz="4000" b="1" i="1" dirty="0">
                <a:solidFill>
                  <a:schemeClr val="accent5">
                    <a:lumMod val="50000"/>
                  </a:schemeClr>
                </a:solidFill>
                <a:latin typeface="Arial" panose="020B0604020202020204" pitchFamily="34" charset="0"/>
                <a:cs typeface="Arial" panose="020B0604020202020204" pitchFamily="34" charset="0"/>
              </a:rPr>
              <a:t>Early Career Educators</a:t>
            </a:r>
          </a:p>
        </p:txBody>
      </p:sp>
      <p:sp>
        <p:nvSpPr>
          <p:cNvPr id="35" name="Rectangle 10">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00440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3E961A-50C9-4817-B3A6-F4F2C26A3902}"/>
              </a:ext>
            </a:extLst>
          </p:cNvPr>
          <p:cNvSpPr txBox="1"/>
          <p:nvPr/>
        </p:nvSpPr>
        <p:spPr>
          <a:xfrm>
            <a:off x="649705" y="561474"/>
            <a:ext cx="9408695" cy="2031325"/>
          </a:xfrm>
          <a:prstGeom prst="rect">
            <a:avLst/>
          </a:prstGeom>
          <a:noFill/>
        </p:spPr>
        <p:txBody>
          <a:bodyPr wrap="square" rtlCol="0">
            <a:spAutoFit/>
          </a:bodyPr>
          <a:lstStyle/>
          <a:p>
            <a:r>
              <a:rPr lang="en-US" b="1" dirty="0"/>
              <a:t>The University of Northern Colorado changed their general scholarship fund policy so the chapter could no longer designate a specific recipient. Delta member, Dr. Barbara Whinery, investigated alternatives and learned of the Cumbres Program at UNC which supports and helps fund those who choose to be Teachers of English as a Second Language. In cooperation with Cumbres we now award a scholarship to a female during her semester of student teaching. We have awarded scholarships in 2017 and 2019 and will be awarding a third in 2021.</a:t>
            </a:r>
          </a:p>
        </p:txBody>
      </p:sp>
      <p:pic>
        <p:nvPicPr>
          <p:cNvPr id="5" name="Picture 4" descr="A picture containing text&#10;&#10;Description automatically generated">
            <a:extLst>
              <a:ext uri="{FF2B5EF4-FFF2-40B4-BE49-F238E27FC236}">
                <a16:creationId xmlns:a16="http://schemas.microsoft.com/office/drawing/2014/main" id="{1C958979-45EC-427C-BFCE-17545AB5CA16}"/>
              </a:ext>
            </a:extLst>
          </p:cNvPr>
          <p:cNvPicPr>
            <a:picLocks noChangeAspect="1"/>
          </p:cNvPicPr>
          <p:nvPr/>
        </p:nvPicPr>
        <p:blipFill rotWithShape="1">
          <a:blip r:embed="rId2"/>
          <a:srcRect t="-10367" b="10367"/>
          <a:stretch/>
        </p:blipFill>
        <p:spPr>
          <a:xfrm>
            <a:off x="798995" y="2254132"/>
            <a:ext cx="5145249" cy="3266825"/>
          </a:xfrm>
          <a:prstGeom prst="rect">
            <a:avLst/>
          </a:prstGeom>
        </p:spPr>
      </p:pic>
      <p:pic>
        <p:nvPicPr>
          <p:cNvPr id="7" name="Picture 6" descr="A picture containing text, person, people&#10;&#10;Description automatically generated">
            <a:extLst>
              <a:ext uri="{FF2B5EF4-FFF2-40B4-BE49-F238E27FC236}">
                <a16:creationId xmlns:a16="http://schemas.microsoft.com/office/drawing/2014/main" id="{B93A3B47-0BF3-4602-9B44-E56445A9C0B6}"/>
              </a:ext>
            </a:extLst>
          </p:cNvPr>
          <p:cNvPicPr>
            <a:picLocks noChangeAspect="1"/>
          </p:cNvPicPr>
          <p:nvPr/>
        </p:nvPicPr>
        <p:blipFill>
          <a:blip r:embed="rId3"/>
          <a:stretch>
            <a:fillRect/>
          </a:stretch>
        </p:blipFill>
        <p:spPr>
          <a:xfrm>
            <a:off x="6208610" y="2598270"/>
            <a:ext cx="3999080" cy="4032406"/>
          </a:xfrm>
          <a:prstGeom prst="rect">
            <a:avLst/>
          </a:prstGeom>
        </p:spPr>
      </p:pic>
      <p:sp>
        <p:nvSpPr>
          <p:cNvPr id="9" name="TextBox 8">
            <a:extLst>
              <a:ext uri="{FF2B5EF4-FFF2-40B4-BE49-F238E27FC236}">
                <a16:creationId xmlns:a16="http://schemas.microsoft.com/office/drawing/2014/main" id="{305CA73C-F9D4-401E-AC1C-DA9B408CBF10}"/>
              </a:ext>
            </a:extLst>
          </p:cNvPr>
          <p:cNvSpPr txBox="1"/>
          <p:nvPr/>
        </p:nvSpPr>
        <p:spPr>
          <a:xfrm>
            <a:off x="798995" y="5520957"/>
            <a:ext cx="5145249" cy="861774"/>
          </a:xfrm>
          <a:prstGeom prst="rect">
            <a:avLst/>
          </a:prstGeom>
          <a:noFill/>
        </p:spPr>
        <p:txBody>
          <a:bodyPr wrap="square" rtlCol="0">
            <a:spAutoFit/>
          </a:bodyPr>
          <a:lstStyle/>
          <a:p>
            <a:r>
              <a:rPr lang="en-US" sz="1600" b="1" dirty="0"/>
              <a:t>Above: Dr. Barbara Whinery with 2017 Awardee, </a:t>
            </a:r>
            <a:r>
              <a:rPr lang="en-US" sz="1600" b="1" dirty="0">
                <a:effectLst/>
                <a:ea typeface="Garamond" panose="02020404030301010803" pitchFamily="18" charset="0"/>
                <a:cs typeface="Times New Roman" panose="02020603050405020304" pitchFamily="18" charset="0"/>
              </a:rPr>
              <a:t>Lupita Lopez-Chavez. At Right: 2019 Awardee Paola Garcia-Alenzo with Dr. Whinery.</a:t>
            </a:r>
            <a:endParaRPr lang="en-US" sz="1600" b="1" dirty="0"/>
          </a:p>
        </p:txBody>
      </p:sp>
    </p:spTree>
    <p:extLst>
      <p:ext uri="{BB962C8B-B14F-4D97-AF65-F5344CB8AC3E}">
        <p14:creationId xmlns:p14="http://schemas.microsoft.com/office/powerpoint/2010/main" val="352551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0432C-F89C-400E-8404-CABDCB64D0FF}"/>
              </a:ext>
            </a:extLst>
          </p:cNvPr>
          <p:cNvSpPr txBox="1"/>
          <p:nvPr/>
        </p:nvSpPr>
        <p:spPr>
          <a:xfrm>
            <a:off x="326571" y="326571"/>
            <a:ext cx="10002417" cy="2308324"/>
          </a:xfrm>
          <a:prstGeom prst="rect">
            <a:avLst/>
          </a:prstGeom>
          <a:noFill/>
        </p:spPr>
        <p:txBody>
          <a:bodyPr wrap="square" rtlCol="0">
            <a:spAutoFit/>
          </a:bodyPr>
          <a:lstStyle/>
          <a:p>
            <a:pPr algn="just"/>
            <a:r>
              <a:rPr lang="en-US" b="1" dirty="0"/>
              <a:t>In 2019 Delta Chapter wanted to do more for early educators. Fortunately, Delta Member Dr. Amie Cieminski knew that Centennial Elementary School in the Greeley-Evans School District had a principal new to the school and a large number of early educators at the same time. Through Dr. Cieminski’s leadership the chapter had two after school in-person events the first semester of 2019. In March, 2020, the pandemic prevented after school events, so Dr. Cieminski led the Early and Career Educators’ team, putting in much work herself, in alternative ways to let the Centennial early educators know they had support.</a:t>
            </a:r>
          </a:p>
        </p:txBody>
      </p:sp>
      <p:pic>
        <p:nvPicPr>
          <p:cNvPr id="4" name="Picture 3" descr="A picture containing text, indoor, several&#10;&#10;Description automatically generated">
            <a:extLst>
              <a:ext uri="{FF2B5EF4-FFF2-40B4-BE49-F238E27FC236}">
                <a16:creationId xmlns:a16="http://schemas.microsoft.com/office/drawing/2014/main" id="{8C7FCA4B-8162-4493-BC74-CCD43603A06C}"/>
              </a:ext>
            </a:extLst>
          </p:cNvPr>
          <p:cNvPicPr>
            <a:picLocks noChangeAspect="1"/>
          </p:cNvPicPr>
          <p:nvPr/>
        </p:nvPicPr>
        <p:blipFill rotWithShape="1">
          <a:blip r:embed="rId2"/>
          <a:srcRect l="14501" t="20346" r="-4613" b="8147"/>
          <a:stretch/>
        </p:blipFill>
        <p:spPr>
          <a:xfrm>
            <a:off x="4406574" y="2651760"/>
            <a:ext cx="2700827" cy="2857570"/>
          </a:xfrm>
          <a:prstGeom prst="rect">
            <a:avLst/>
          </a:prstGeom>
        </p:spPr>
      </p:pic>
      <p:pic>
        <p:nvPicPr>
          <p:cNvPr id="6" name="Picture 5" descr="A picture containing cluttered, several&#10;&#10;Description automatically generated">
            <a:extLst>
              <a:ext uri="{FF2B5EF4-FFF2-40B4-BE49-F238E27FC236}">
                <a16:creationId xmlns:a16="http://schemas.microsoft.com/office/drawing/2014/main" id="{AC8190B6-8359-4E38-8745-2BD222A3B751}"/>
              </a:ext>
            </a:extLst>
          </p:cNvPr>
          <p:cNvPicPr>
            <a:picLocks noChangeAspect="1"/>
          </p:cNvPicPr>
          <p:nvPr/>
        </p:nvPicPr>
        <p:blipFill>
          <a:blip r:embed="rId3"/>
          <a:stretch>
            <a:fillRect/>
          </a:stretch>
        </p:blipFill>
        <p:spPr>
          <a:xfrm>
            <a:off x="464820" y="2634895"/>
            <a:ext cx="3832578" cy="2874434"/>
          </a:xfrm>
          <a:prstGeom prst="rect">
            <a:avLst/>
          </a:prstGeom>
        </p:spPr>
      </p:pic>
      <p:pic>
        <p:nvPicPr>
          <p:cNvPr id="10" name="Picture 9" descr="A picture containing indoor, floor, ceiling, person&#10;&#10;Description automatically generated">
            <a:extLst>
              <a:ext uri="{FF2B5EF4-FFF2-40B4-BE49-F238E27FC236}">
                <a16:creationId xmlns:a16="http://schemas.microsoft.com/office/drawing/2014/main" id="{29A0D680-AF89-44F4-A505-83FB5D1FA90B}"/>
              </a:ext>
            </a:extLst>
          </p:cNvPr>
          <p:cNvPicPr>
            <a:picLocks noChangeAspect="1"/>
          </p:cNvPicPr>
          <p:nvPr/>
        </p:nvPicPr>
        <p:blipFill rotWithShape="1">
          <a:blip r:embed="rId4"/>
          <a:srcRect t="23187" b="14375"/>
          <a:stretch/>
        </p:blipFill>
        <p:spPr>
          <a:xfrm>
            <a:off x="7107401" y="2634895"/>
            <a:ext cx="4572000" cy="3806190"/>
          </a:xfrm>
          <a:prstGeom prst="rect">
            <a:avLst/>
          </a:prstGeom>
        </p:spPr>
      </p:pic>
      <p:sp>
        <p:nvSpPr>
          <p:cNvPr id="11" name="TextBox 10">
            <a:extLst>
              <a:ext uri="{FF2B5EF4-FFF2-40B4-BE49-F238E27FC236}">
                <a16:creationId xmlns:a16="http://schemas.microsoft.com/office/drawing/2014/main" id="{EA02A54F-8807-4B2F-A0A8-42F05A9F6892}"/>
              </a:ext>
            </a:extLst>
          </p:cNvPr>
          <p:cNvSpPr txBox="1"/>
          <p:nvPr/>
        </p:nvSpPr>
        <p:spPr>
          <a:xfrm>
            <a:off x="464820" y="5656082"/>
            <a:ext cx="6511015" cy="1077218"/>
          </a:xfrm>
          <a:prstGeom prst="rect">
            <a:avLst/>
          </a:prstGeom>
          <a:noFill/>
        </p:spPr>
        <p:txBody>
          <a:bodyPr wrap="square" rtlCol="0">
            <a:spAutoFit/>
          </a:bodyPr>
          <a:lstStyle/>
          <a:p>
            <a:r>
              <a:rPr lang="en-US" sz="1600" dirty="0"/>
              <a:t>In May 2020 “goodies” gift bags were prepared so when the teachers returned to the building to building to clean out their rooms, each early educator was given a bag and extra treats were also available.</a:t>
            </a:r>
          </a:p>
        </p:txBody>
      </p:sp>
    </p:spTree>
    <p:extLst>
      <p:ext uri="{BB962C8B-B14F-4D97-AF65-F5344CB8AC3E}">
        <p14:creationId xmlns:p14="http://schemas.microsoft.com/office/powerpoint/2010/main" val="221556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91C0C-0319-4194-932D-EE67658823D1}"/>
              </a:ext>
            </a:extLst>
          </p:cNvPr>
          <p:cNvSpPr txBox="1"/>
          <p:nvPr/>
        </p:nvSpPr>
        <p:spPr>
          <a:xfrm>
            <a:off x="414779" y="395926"/>
            <a:ext cx="9813303" cy="923330"/>
          </a:xfrm>
          <a:prstGeom prst="rect">
            <a:avLst/>
          </a:prstGeom>
          <a:noFill/>
        </p:spPr>
        <p:txBody>
          <a:bodyPr wrap="square" rtlCol="0">
            <a:spAutoFit/>
          </a:bodyPr>
          <a:lstStyle/>
          <a:p>
            <a:r>
              <a:rPr lang="en-US" b="1" dirty="0"/>
              <a:t>In addition, e-cards, notes, and Holiday cards were sent to the Centennial early educators. Other small gifts continue to be sent to the early educators. In May, 2020, the chapter was able to host an after school in person event at a local restaurant.</a:t>
            </a:r>
          </a:p>
        </p:txBody>
      </p:sp>
      <p:pic>
        <p:nvPicPr>
          <p:cNvPr id="4" name="Picture 3" descr="A monkey in a basket of bananas&#10;&#10;Description automatically generated with low confidence">
            <a:extLst>
              <a:ext uri="{FF2B5EF4-FFF2-40B4-BE49-F238E27FC236}">
                <a16:creationId xmlns:a16="http://schemas.microsoft.com/office/drawing/2014/main" id="{4550CDA0-BA75-4DA3-B470-0A79EAC10D60}"/>
              </a:ext>
            </a:extLst>
          </p:cNvPr>
          <p:cNvPicPr>
            <a:picLocks noChangeAspect="1"/>
          </p:cNvPicPr>
          <p:nvPr/>
        </p:nvPicPr>
        <p:blipFill rotWithShape="1">
          <a:blip r:embed="rId2"/>
          <a:srcRect t="16500"/>
          <a:stretch/>
        </p:blipFill>
        <p:spPr>
          <a:xfrm>
            <a:off x="495300" y="1319256"/>
            <a:ext cx="4301650" cy="478917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00B7563-F371-40E2-BD56-39D3B07E9476}"/>
              </a:ext>
            </a:extLst>
          </p:cNvPr>
          <p:cNvPicPr>
            <a:picLocks noChangeAspect="1"/>
          </p:cNvPicPr>
          <p:nvPr/>
        </p:nvPicPr>
        <p:blipFill>
          <a:blip r:embed="rId3"/>
          <a:stretch>
            <a:fillRect/>
          </a:stretch>
        </p:blipFill>
        <p:spPr>
          <a:xfrm>
            <a:off x="8495614" y="1319256"/>
            <a:ext cx="3464936" cy="4617720"/>
          </a:xfrm>
          <a:prstGeom prst="rect">
            <a:avLst/>
          </a:prstGeom>
        </p:spPr>
      </p:pic>
      <p:pic>
        <p:nvPicPr>
          <p:cNvPr id="12" name="Picture 11" descr="A picture containing table, flower, indoor, plant&#10;&#10;Description automatically generated">
            <a:extLst>
              <a:ext uri="{FF2B5EF4-FFF2-40B4-BE49-F238E27FC236}">
                <a16:creationId xmlns:a16="http://schemas.microsoft.com/office/drawing/2014/main" id="{91D2351E-D6CE-4416-8218-3389E119684E}"/>
              </a:ext>
            </a:extLst>
          </p:cNvPr>
          <p:cNvPicPr>
            <a:picLocks noChangeAspect="1"/>
          </p:cNvPicPr>
          <p:nvPr/>
        </p:nvPicPr>
        <p:blipFill>
          <a:blip r:embed="rId4"/>
          <a:stretch>
            <a:fillRect/>
          </a:stretch>
        </p:blipFill>
        <p:spPr>
          <a:xfrm>
            <a:off x="4876802" y="1319256"/>
            <a:ext cx="3463290" cy="4617720"/>
          </a:xfrm>
          <a:prstGeom prst="rect">
            <a:avLst/>
          </a:prstGeom>
        </p:spPr>
      </p:pic>
      <p:sp>
        <p:nvSpPr>
          <p:cNvPr id="13" name="TextBox 12">
            <a:extLst>
              <a:ext uri="{FF2B5EF4-FFF2-40B4-BE49-F238E27FC236}">
                <a16:creationId xmlns:a16="http://schemas.microsoft.com/office/drawing/2014/main" id="{D7ABDFAB-A748-4EB1-BCDD-0E5991BE72CD}"/>
              </a:ext>
            </a:extLst>
          </p:cNvPr>
          <p:cNvSpPr txBox="1"/>
          <p:nvPr/>
        </p:nvSpPr>
        <p:spPr>
          <a:xfrm>
            <a:off x="4876802" y="5955687"/>
            <a:ext cx="7083748" cy="338554"/>
          </a:xfrm>
          <a:prstGeom prst="rect">
            <a:avLst/>
          </a:prstGeom>
          <a:noFill/>
        </p:spPr>
        <p:txBody>
          <a:bodyPr wrap="square" rtlCol="0">
            <a:spAutoFit/>
          </a:bodyPr>
          <a:lstStyle/>
          <a:p>
            <a:r>
              <a:rPr lang="en-US" sz="1600" dirty="0"/>
              <a:t>Bananas &amp; Smiles. August back to school vases. October vase fillers.</a:t>
            </a:r>
          </a:p>
        </p:txBody>
      </p:sp>
    </p:spTree>
    <p:extLst>
      <p:ext uri="{BB962C8B-B14F-4D97-AF65-F5344CB8AC3E}">
        <p14:creationId xmlns:p14="http://schemas.microsoft.com/office/powerpoint/2010/main" val="340250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10;&#10;Description automatically generated with medium confidence">
            <a:extLst>
              <a:ext uri="{FF2B5EF4-FFF2-40B4-BE49-F238E27FC236}">
                <a16:creationId xmlns:a16="http://schemas.microsoft.com/office/drawing/2014/main" id="{94FA85E5-CE52-494E-AA4A-DCAAA7B4A0CC}"/>
              </a:ext>
            </a:extLst>
          </p:cNvPr>
          <p:cNvPicPr>
            <a:picLocks noChangeAspect="1"/>
          </p:cNvPicPr>
          <p:nvPr/>
        </p:nvPicPr>
        <p:blipFill rotWithShape="1">
          <a:blip r:embed="rId2"/>
          <a:srcRect l="10753" r="4855"/>
          <a:stretch/>
        </p:blipFill>
        <p:spPr>
          <a:xfrm>
            <a:off x="4251960" y="365760"/>
            <a:ext cx="4011930" cy="5646420"/>
          </a:xfrm>
          <a:prstGeom prst="rect">
            <a:avLst/>
          </a:prstGeom>
        </p:spPr>
      </p:pic>
      <p:pic>
        <p:nvPicPr>
          <p:cNvPr id="5" name="Picture 4" descr="A person wearing a mask&#10;&#10;Description automatically generated with medium confidence">
            <a:extLst>
              <a:ext uri="{FF2B5EF4-FFF2-40B4-BE49-F238E27FC236}">
                <a16:creationId xmlns:a16="http://schemas.microsoft.com/office/drawing/2014/main" id="{45B817E6-441A-4C63-AD7D-288CA5C46E82}"/>
              </a:ext>
            </a:extLst>
          </p:cNvPr>
          <p:cNvPicPr>
            <a:picLocks noChangeAspect="1"/>
          </p:cNvPicPr>
          <p:nvPr/>
        </p:nvPicPr>
        <p:blipFill>
          <a:blip r:embed="rId3"/>
          <a:stretch>
            <a:fillRect/>
          </a:stretch>
        </p:blipFill>
        <p:spPr>
          <a:xfrm>
            <a:off x="313814" y="365760"/>
            <a:ext cx="3769855" cy="5029200"/>
          </a:xfrm>
          <a:prstGeom prst="rect">
            <a:avLst/>
          </a:prstGeom>
        </p:spPr>
      </p:pic>
      <p:pic>
        <p:nvPicPr>
          <p:cNvPr id="7" name="Picture 6" descr="A picture containing indoor, table, floor, decorated&#10;&#10;Description automatically generated">
            <a:extLst>
              <a:ext uri="{FF2B5EF4-FFF2-40B4-BE49-F238E27FC236}">
                <a16:creationId xmlns:a16="http://schemas.microsoft.com/office/drawing/2014/main" id="{B4880458-358A-4EF2-B48E-F6F6838EE6DE}"/>
              </a:ext>
            </a:extLst>
          </p:cNvPr>
          <p:cNvPicPr>
            <a:picLocks noChangeAspect="1"/>
          </p:cNvPicPr>
          <p:nvPr/>
        </p:nvPicPr>
        <p:blipFill rotWithShape="1">
          <a:blip r:embed="rId4"/>
          <a:srcRect t="9333" r="2328" b="5333"/>
          <a:stretch/>
        </p:blipFill>
        <p:spPr>
          <a:xfrm>
            <a:off x="8432181" y="1405890"/>
            <a:ext cx="3554229" cy="2686050"/>
          </a:xfrm>
          <a:prstGeom prst="rect">
            <a:avLst/>
          </a:prstGeom>
        </p:spPr>
      </p:pic>
      <p:sp>
        <p:nvSpPr>
          <p:cNvPr id="8" name="TextBox 7">
            <a:extLst>
              <a:ext uri="{FF2B5EF4-FFF2-40B4-BE49-F238E27FC236}">
                <a16:creationId xmlns:a16="http://schemas.microsoft.com/office/drawing/2014/main" id="{2AF69A19-428E-41C5-9D5B-9AA1BA99F08E}"/>
              </a:ext>
            </a:extLst>
          </p:cNvPr>
          <p:cNvSpPr txBox="1"/>
          <p:nvPr/>
        </p:nvSpPr>
        <p:spPr>
          <a:xfrm>
            <a:off x="313814" y="5580340"/>
            <a:ext cx="3769855" cy="923330"/>
          </a:xfrm>
          <a:prstGeom prst="rect">
            <a:avLst/>
          </a:prstGeom>
          <a:noFill/>
        </p:spPr>
        <p:txBody>
          <a:bodyPr wrap="square" rtlCol="0">
            <a:spAutoFit/>
          </a:bodyPr>
          <a:lstStyle/>
          <a:p>
            <a:r>
              <a:rPr lang="en-US" dirty="0"/>
              <a:t>Dr. Amie Cieminski (above) and Nancy Robinson (at right) work on Valentine treat bags.</a:t>
            </a:r>
          </a:p>
        </p:txBody>
      </p:sp>
      <p:sp>
        <p:nvSpPr>
          <p:cNvPr id="9" name="TextBox 8">
            <a:extLst>
              <a:ext uri="{FF2B5EF4-FFF2-40B4-BE49-F238E27FC236}">
                <a16:creationId xmlns:a16="http://schemas.microsoft.com/office/drawing/2014/main" id="{B6C965B1-2B7B-4946-AC1B-7C560A00F3DE}"/>
              </a:ext>
            </a:extLst>
          </p:cNvPr>
          <p:cNvSpPr txBox="1"/>
          <p:nvPr/>
        </p:nvSpPr>
        <p:spPr>
          <a:xfrm>
            <a:off x="8526780" y="4366260"/>
            <a:ext cx="3459630" cy="1323439"/>
          </a:xfrm>
          <a:prstGeom prst="rect">
            <a:avLst/>
          </a:prstGeom>
          <a:noFill/>
        </p:spPr>
        <p:txBody>
          <a:bodyPr wrap="square" rtlCol="0">
            <a:spAutoFit/>
          </a:bodyPr>
          <a:lstStyle/>
          <a:p>
            <a:pPr algn="ctr"/>
            <a:r>
              <a:rPr lang="en-US" sz="4000" b="1" dirty="0">
                <a:solidFill>
                  <a:srgbClr val="C00000"/>
                </a:solidFill>
              </a:rPr>
              <a:t>VALENTINE’S</a:t>
            </a:r>
          </a:p>
          <a:p>
            <a:pPr algn="ctr"/>
            <a:r>
              <a:rPr lang="en-US" sz="4000" b="1" dirty="0">
                <a:solidFill>
                  <a:srgbClr val="C00000"/>
                </a:solidFill>
              </a:rPr>
              <a:t>DAY! </a:t>
            </a:r>
          </a:p>
        </p:txBody>
      </p:sp>
      <p:pic>
        <p:nvPicPr>
          <p:cNvPr id="11" name="Graphic 10" descr="Heart with solid fill">
            <a:extLst>
              <a:ext uri="{FF2B5EF4-FFF2-40B4-BE49-F238E27FC236}">
                <a16:creationId xmlns:a16="http://schemas.microsoft.com/office/drawing/2014/main" id="{A6AE2E7E-F6EB-4014-A7AA-F009EC1579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7586" y="4991837"/>
            <a:ext cx="697862" cy="697862"/>
          </a:xfrm>
          <a:prstGeom prst="rect">
            <a:avLst/>
          </a:prstGeom>
        </p:spPr>
      </p:pic>
    </p:spTree>
    <p:extLst>
      <p:ext uri="{BB962C8B-B14F-4D97-AF65-F5344CB8AC3E}">
        <p14:creationId xmlns:p14="http://schemas.microsoft.com/office/powerpoint/2010/main" val="415535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sitting at a table&#10;&#10;Description automatically generated with medium confidence">
            <a:extLst>
              <a:ext uri="{FF2B5EF4-FFF2-40B4-BE49-F238E27FC236}">
                <a16:creationId xmlns:a16="http://schemas.microsoft.com/office/drawing/2014/main" id="{0A541F0E-4AB8-42AB-9EBC-F399E8491420}"/>
              </a:ext>
            </a:extLst>
          </p:cNvPr>
          <p:cNvPicPr>
            <a:picLocks noChangeAspect="1"/>
          </p:cNvPicPr>
          <p:nvPr/>
        </p:nvPicPr>
        <p:blipFill>
          <a:blip r:embed="rId2"/>
          <a:stretch>
            <a:fillRect/>
          </a:stretch>
        </p:blipFill>
        <p:spPr>
          <a:xfrm>
            <a:off x="415732" y="1299117"/>
            <a:ext cx="6779406" cy="4259766"/>
          </a:xfrm>
          <a:prstGeom prst="rect">
            <a:avLst/>
          </a:prstGeom>
        </p:spPr>
      </p:pic>
      <p:sp>
        <p:nvSpPr>
          <p:cNvPr id="4" name="TextBox 3">
            <a:extLst>
              <a:ext uri="{FF2B5EF4-FFF2-40B4-BE49-F238E27FC236}">
                <a16:creationId xmlns:a16="http://schemas.microsoft.com/office/drawing/2014/main" id="{72D35FA5-A8E7-40D2-A871-9524A10093F0}"/>
              </a:ext>
            </a:extLst>
          </p:cNvPr>
          <p:cNvSpPr txBox="1"/>
          <p:nvPr/>
        </p:nvSpPr>
        <p:spPr>
          <a:xfrm>
            <a:off x="415732" y="423746"/>
            <a:ext cx="9743029" cy="646331"/>
          </a:xfrm>
          <a:prstGeom prst="rect">
            <a:avLst/>
          </a:prstGeom>
          <a:noFill/>
        </p:spPr>
        <p:txBody>
          <a:bodyPr wrap="square" rtlCol="0">
            <a:spAutoFit/>
          </a:bodyPr>
          <a:lstStyle/>
          <a:p>
            <a:r>
              <a:rPr lang="en-US" b="1" dirty="0"/>
              <a:t>Delta’s treating Centennial early career educators in May 2020 celebrating them, especially having to teach online, pivoting rapidly in March.</a:t>
            </a:r>
          </a:p>
        </p:txBody>
      </p:sp>
      <p:pic>
        <p:nvPicPr>
          <p:cNvPr id="6" name="Picture 5" descr="Two women sitting at a table&#10;&#10;Description automatically generated with medium confidence">
            <a:extLst>
              <a:ext uri="{FF2B5EF4-FFF2-40B4-BE49-F238E27FC236}">
                <a16:creationId xmlns:a16="http://schemas.microsoft.com/office/drawing/2014/main" id="{E2AC7928-2926-4433-8682-8C17D9BFD18D}"/>
              </a:ext>
            </a:extLst>
          </p:cNvPr>
          <p:cNvPicPr>
            <a:picLocks noChangeAspect="1"/>
          </p:cNvPicPr>
          <p:nvPr/>
        </p:nvPicPr>
        <p:blipFill>
          <a:blip r:embed="rId3"/>
          <a:stretch>
            <a:fillRect/>
          </a:stretch>
        </p:blipFill>
        <p:spPr>
          <a:xfrm>
            <a:off x="7407752" y="1494264"/>
            <a:ext cx="4368516" cy="4064619"/>
          </a:xfrm>
          <a:prstGeom prst="rect">
            <a:avLst/>
          </a:prstGeom>
        </p:spPr>
      </p:pic>
    </p:spTree>
    <p:extLst>
      <p:ext uri="{BB962C8B-B14F-4D97-AF65-F5344CB8AC3E}">
        <p14:creationId xmlns:p14="http://schemas.microsoft.com/office/powerpoint/2010/main" val="214343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sitting at a table&#10;&#10;Description automatically generated with medium confidence">
            <a:extLst>
              <a:ext uri="{FF2B5EF4-FFF2-40B4-BE49-F238E27FC236}">
                <a16:creationId xmlns:a16="http://schemas.microsoft.com/office/drawing/2014/main" id="{F82C6E98-E068-442B-B386-FC1D075D3967}"/>
              </a:ext>
            </a:extLst>
          </p:cNvPr>
          <p:cNvPicPr>
            <a:picLocks noChangeAspect="1"/>
          </p:cNvPicPr>
          <p:nvPr/>
        </p:nvPicPr>
        <p:blipFill>
          <a:blip r:embed="rId2"/>
          <a:stretch>
            <a:fillRect/>
          </a:stretch>
        </p:blipFill>
        <p:spPr>
          <a:xfrm>
            <a:off x="467394" y="1471961"/>
            <a:ext cx="7232747" cy="4806176"/>
          </a:xfrm>
          <a:prstGeom prst="rect">
            <a:avLst/>
          </a:prstGeom>
        </p:spPr>
      </p:pic>
      <p:sp>
        <p:nvSpPr>
          <p:cNvPr id="4" name="TextBox 3">
            <a:extLst>
              <a:ext uri="{FF2B5EF4-FFF2-40B4-BE49-F238E27FC236}">
                <a16:creationId xmlns:a16="http://schemas.microsoft.com/office/drawing/2014/main" id="{0F129ECE-AD36-42F7-BD40-E50757DEB543}"/>
              </a:ext>
            </a:extLst>
          </p:cNvPr>
          <p:cNvSpPr txBox="1"/>
          <p:nvPr/>
        </p:nvSpPr>
        <p:spPr>
          <a:xfrm>
            <a:off x="546410" y="367990"/>
            <a:ext cx="9634653" cy="830997"/>
          </a:xfrm>
          <a:prstGeom prst="rect">
            <a:avLst/>
          </a:prstGeom>
          <a:noFill/>
        </p:spPr>
        <p:txBody>
          <a:bodyPr wrap="square" rtlCol="0">
            <a:spAutoFit/>
          </a:bodyPr>
          <a:lstStyle/>
          <a:p>
            <a:r>
              <a:rPr lang="en-US" sz="4800" b="1" dirty="0">
                <a:solidFill>
                  <a:schemeClr val="accent2">
                    <a:lumMod val="75000"/>
                  </a:schemeClr>
                </a:solidFill>
              </a:rPr>
              <a:t>More from May 2020</a:t>
            </a:r>
          </a:p>
        </p:txBody>
      </p:sp>
      <p:pic>
        <p:nvPicPr>
          <p:cNvPr id="6" name="Picture 5" descr="Text&#10;&#10;Description automatically generated">
            <a:extLst>
              <a:ext uri="{FF2B5EF4-FFF2-40B4-BE49-F238E27FC236}">
                <a16:creationId xmlns:a16="http://schemas.microsoft.com/office/drawing/2014/main" id="{11B6E959-DA1B-4D77-9E4D-994E3E7664B8}"/>
              </a:ext>
            </a:extLst>
          </p:cNvPr>
          <p:cNvPicPr>
            <a:picLocks noChangeAspect="1"/>
          </p:cNvPicPr>
          <p:nvPr/>
        </p:nvPicPr>
        <p:blipFill rotWithShape="1">
          <a:blip r:embed="rId3"/>
          <a:srcRect t="17398" b="24960"/>
          <a:stretch/>
        </p:blipFill>
        <p:spPr>
          <a:xfrm>
            <a:off x="7329687" y="1284574"/>
            <a:ext cx="4545023" cy="1964891"/>
          </a:xfrm>
          <a:prstGeom prst="rect">
            <a:avLst/>
          </a:prstGeom>
          <a:ln w="38100">
            <a:solidFill>
              <a:schemeClr val="accent1"/>
            </a:solidFill>
          </a:ln>
        </p:spPr>
      </p:pic>
      <p:pic>
        <p:nvPicPr>
          <p:cNvPr id="8" name="Picture 7" descr="A group of women sitting at a table playing a board game&#10;&#10;Description automatically generated with medium confidence">
            <a:extLst>
              <a:ext uri="{FF2B5EF4-FFF2-40B4-BE49-F238E27FC236}">
                <a16:creationId xmlns:a16="http://schemas.microsoft.com/office/drawing/2014/main" id="{11946804-88AC-4826-8AB1-E8B155793750}"/>
              </a:ext>
            </a:extLst>
          </p:cNvPr>
          <p:cNvPicPr>
            <a:picLocks noChangeAspect="1"/>
          </p:cNvPicPr>
          <p:nvPr/>
        </p:nvPicPr>
        <p:blipFill>
          <a:blip r:embed="rId4"/>
          <a:stretch>
            <a:fillRect/>
          </a:stretch>
        </p:blipFill>
        <p:spPr>
          <a:xfrm>
            <a:off x="7781146" y="3335052"/>
            <a:ext cx="4093563" cy="2952942"/>
          </a:xfrm>
          <a:prstGeom prst="rect">
            <a:avLst/>
          </a:prstGeom>
        </p:spPr>
      </p:pic>
    </p:spTree>
    <p:extLst>
      <p:ext uri="{BB962C8B-B14F-4D97-AF65-F5344CB8AC3E}">
        <p14:creationId xmlns:p14="http://schemas.microsoft.com/office/powerpoint/2010/main" val="82357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standing in a room&#10;&#10;Description automatically generated with low confidence">
            <a:extLst>
              <a:ext uri="{FF2B5EF4-FFF2-40B4-BE49-F238E27FC236}">
                <a16:creationId xmlns:a16="http://schemas.microsoft.com/office/drawing/2014/main" id="{A1CC0CF9-43F7-4992-BD11-3914ABC6C4FB}"/>
              </a:ext>
            </a:extLst>
          </p:cNvPr>
          <p:cNvPicPr>
            <a:picLocks noChangeAspect="1"/>
          </p:cNvPicPr>
          <p:nvPr/>
        </p:nvPicPr>
        <p:blipFill rotWithShape="1">
          <a:blip r:embed="rId2"/>
          <a:srcRect t="12032"/>
          <a:stretch/>
        </p:blipFill>
        <p:spPr>
          <a:xfrm>
            <a:off x="412130" y="1048218"/>
            <a:ext cx="4541799" cy="5327075"/>
          </a:xfrm>
          <a:prstGeom prst="rect">
            <a:avLst/>
          </a:prstGeom>
        </p:spPr>
      </p:pic>
      <p:pic>
        <p:nvPicPr>
          <p:cNvPr id="5" name="Picture 4" descr="A group of women sitting at a table&#10;&#10;Description automatically generated with medium confidence">
            <a:extLst>
              <a:ext uri="{FF2B5EF4-FFF2-40B4-BE49-F238E27FC236}">
                <a16:creationId xmlns:a16="http://schemas.microsoft.com/office/drawing/2014/main" id="{47A705DA-9718-4F92-8FD0-87625B47ABFC}"/>
              </a:ext>
            </a:extLst>
          </p:cNvPr>
          <p:cNvPicPr>
            <a:picLocks noChangeAspect="1"/>
          </p:cNvPicPr>
          <p:nvPr/>
        </p:nvPicPr>
        <p:blipFill rotWithShape="1">
          <a:blip r:embed="rId3"/>
          <a:srcRect t="39561" b="6195"/>
          <a:stretch/>
        </p:blipFill>
        <p:spPr>
          <a:xfrm>
            <a:off x="5094948" y="328961"/>
            <a:ext cx="4286250" cy="3100039"/>
          </a:xfrm>
          <a:prstGeom prst="rect">
            <a:avLst/>
          </a:prstGeom>
        </p:spPr>
      </p:pic>
      <p:sp>
        <p:nvSpPr>
          <p:cNvPr id="8" name="TextBox 7">
            <a:extLst>
              <a:ext uri="{FF2B5EF4-FFF2-40B4-BE49-F238E27FC236}">
                <a16:creationId xmlns:a16="http://schemas.microsoft.com/office/drawing/2014/main" id="{3AAF600F-EEC3-4FAD-A56B-CDB1CCB86804}"/>
              </a:ext>
            </a:extLst>
          </p:cNvPr>
          <p:cNvSpPr txBox="1"/>
          <p:nvPr/>
        </p:nvSpPr>
        <p:spPr>
          <a:xfrm>
            <a:off x="412130" y="371194"/>
            <a:ext cx="4416348" cy="646331"/>
          </a:xfrm>
          <a:prstGeom prst="rect">
            <a:avLst/>
          </a:prstGeom>
          <a:noFill/>
        </p:spPr>
        <p:txBody>
          <a:bodyPr wrap="square" rtlCol="0">
            <a:spAutoFit/>
          </a:bodyPr>
          <a:lstStyle/>
          <a:p>
            <a:r>
              <a:rPr lang="en-US" b="1" dirty="0"/>
              <a:t>Delta early educators team prepares notes and mugs, September 2021.</a:t>
            </a:r>
          </a:p>
        </p:txBody>
      </p:sp>
      <p:sp>
        <p:nvSpPr>
          <p:cNvPr id="9" name="TextBox 8">
            <a:extLst>
              <a:ext uri="{FF2B5EF4-FFF2-40B4-BE49-F238E27FC236}">
                <a16:creationId xmlns:a16="http://schemas.microsoft.com/office/drawing/2014/main" id="{86AD3495-9DEB-447A-9181-B6F170A06FDF}"/>
              </a:ext>
            </a:extLst>
          </p:cNvPr>
          <p:cNvSpPr txBox="1"/>
          <p:nvPr/>
        </p:nvSpPr>
        <p:spPr>
          <a:xfrm>
            <a:off x="5140132" y="3624484"/>
            <a:ext cx="2520871" cy="2862322"/>
          </a:xfrm>
          <a:prstGeom prst="rect">
            <a:avLst/>
          </a:prstGeom>
          <a:noFill/>
        </p:spPr>
        <p:txBody>
          <a:bodyPr wrap="square" rtlCol="0">
            <a:spAutoFit/>
          </a:bodyPr>
          <a:lstStyle/>
          <a:p>
            <a:r>
              <a:rPr lang="en-US" sz="2000" b="1" dirty="0">
                <a:solidFill>
                  <a:schemeClr val="accent2">
                    <a:lumMod val="75000"/>
                  </a:schemeClr>
                </a:solidFill>
              </a:rPr>
              <a:t>When the mugs with notes got to Centennial, Principal Angie enlisted a few students to help in the distribution. More to come this year!</a:t>
            </a:r>
          </a:p>
        </p:txBody>
      </p:sp>
      <p:pic>
        <p:nvPicPr>
          <p:cNvPr id="4" name="Picture 3" descr="A group of people in a room&#10;&#10;Description automatically generated with low confidence">
            <a:extLst>
              <a:ext uri="{FF2B5EF4-FFF2-40B4-BE49-F238E27FC236}">
                <a16:creationId xmlns:a16="http://schemas.microsoft.com/office/drawing/2014/main" id="{148E4B84-ED1A-441F-AB19-7D6BCF7ACE8E}"/>
              </a:ext>
            </a:extLst>
          </p:cNvPr>
          <p:cNvPicPr>
            <a:picLocks noChangeAspect="1"/>
          </p:cNvPicPr>
          <p:nvPr/>
        </p:nvPicPr>
        <p:blipFill rotWithShape="1">
          <a:blip r:embed="rId4"/>
          <a:srcRect l="3837" t="26000" r="10118" b="15284"/>
          <a:stretch/>
        </p:blipFill>
        <p:spPr>
          <a:xfrm>
            <a:off x="7661003" y="2348591"/>
            <a:ext cx="4425696" cy="4026702"/>
          </a:xfrm>
          <a:prstGeom prst="rect">
            <a:avLst/>
          </a:prstGeom>
          <a:solidFill>
            <a:schemeClr val="accent1">
              <a:lumMod val="75000"/>
            </a:schemeClr>
          </a:solidFill>
          <a:ln w="57150">
            <a:solidFill>
              <a:schemeClr val="accent2">
                <a:lumMod val="75000"/>
              </a:schemeClr>
            </a:solidFill>
          </a:ln>
        </p:spPr>
      </p:pic>
    </p:spTree>
    <p:extLst>
      <p:ext uri="{BB962C8B-B14F-4D97-AF65-F5344CB8AC3E}">
        <p14:creationId xmlns:p14="http://schemas.microsoft.com/office/powerpoint/2010/main" val="1987791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650</TotalTime>
  <Words>456</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Delta Chapter’s Support of  Early Educators  University of Northern Colorado  Cumbres Student Teacher Scholarship &amp; Centennial Elementary School Early Career Educators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Delta Chapter’s Support of  Centennial Elementary Early Educators</dc:title>
  <dc:creator>Mary Lauck</dc:creator>
  <cp:lastModifiedBy>Mary Lauck</cp:lastModifiedBy>
  <cp:revision>3</cp:revision>
  <dcterms:created xsi:type="dcterms:W3CDTF">2021-09-19T23:23:47Z</dcterms:created>
  <dcterms:modified xsi:type="dcterms:W3CDTF">2021-10-03T01:55:14Z</dcterms:modified>
</cp:coreProperties>
</file>